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81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177800" dist="38100" dir="2700000" algn="tl">
              <a:srgbClr val="000000">
                <a:alpha val="24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A_priori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dirty="0">
                <a:effectLst/>
              </a:rPr>
              <a:t>Задачи </a:t>
            </a:r>
            <a:r>
              <a:rPr lang="ru-RU" b="1" dirty="0" err="1">
                <a:effectLst/>
              </a:rPr>
              <a:t>Data</a:t>
            </a:r>
            <a:r>
              <a:rPr lang="ru-RU" b="1" dirty="0">
                <a:effectLst/>
              </a:rPr>
              <a:t> </a:t>
            </a:r>
            <a:r>
              <a:rPr lang="ru-RU" b="1" dirty="0" err="1">
                <a:effectLst/>
              </a:rPr>
              <a:t>Mining</a:t>
            </a:r>
            <a:r>
              <a:rPr lang="ru-RU" b="1" dirty="0">
                <a:effectLst/>
              </a:rPr>
              <a:t>. Информация и знания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877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i="1" dirty="0">
                <a:effectLst/>
              </a:rPr>
              <a:t>Оценивание</a:t>
            </a:r>
            <a:r>
              <a:rPr lang="ru-RU" dirty="0">
                <a:effectLst/>
              </a:rPr>
              <a:t> (</a:t>
            </a:r>
            <a:r>
              <a:rPr lang="ru-RU" i="1" dirty="0" err="1">
                <a:effectLst/>
              </a:rPr>
              <a:t>Estimation</a:t>
            </a:r>
            <a:r>
              <a:rPr lang="ru-RU" dirty="0">
                <a:effectLst/>
              </a:rPr>
              <a:t>)</a:t>
            </a:r>
          </a:p>
          <a:p>
            <a:r>
              <a:rPr lang="ru-RU" dirty="0">
                <a:effectLst/>
              </a:rPr>
              <a:t>Задача </a:t>
            </a:r>
            <a:r>
              <a:rPr lang="ru-RU" i="1" dirty="0">
                <a:effectLst/>
              </a:rPr>
              <a:t>оценивания</a:t>
            </a:r>
            <a:r>
              <a:rPr lang="ru-RU" dirty="0">
                <a:effectLst/>
              </a:rPr>
              <a:t> сводится к предсказанию непрерывных значений признака.</a:t>
            </a:r>
          </a:p>
          <a:p>
            <a:r>
              <a:rPr lang="ru-RU" b="1" i="1" dirty="0">
                <a:effectLst/>
              </a:rPr>
              <a:t>Анализ связей</a:t>
            </a:r>
            <a:r>
              <a:rPr lang="ru-RU" dirty="0">
                <a:effectLst/>
              </a:rPr>
              <a:t> (</a:t>
            </a:r>
            <a:r>
              <a:rPr lang="ru-RU" dirty="0" err="1">
                <a:effectLst/>
              </a:rPr>
              <a:t>Link</a:t>
            </a:r>
            <a:r>
              <a:rPr lang="ru-RU" dirty="0">
                <a:effectLst/>
              </a:rPr>
              <a:t> </a:t>
            </a:r>
            <a:r>
              <a:rPr lang="ru-RU" i="1" dirty="0" err="1">
                <a:effectLst/>
              </a:rPr>
              <a:t>Analysis</a:t>
            </a:r>
            <a:r>
              <a:rPr lang="ru-RU" dirty="0">
                <a:effectLst/>
              </a:rPr>
              <a:t>) - задача нахождения зависимостей в наборе данных.</a:t>
            </a:r>
          </a:p>
          <a:p>
            <a:r>
              <a:rPr lang="ru-RU" b="1" i="1" dirty="0">
                <a:effectLst/>
              </a:rPr>
              <a:t>Визуализация</a:t>
            </a:r>
            <a:r>
              <a:rPr lang="ru-RU" dirty="0">
                <a:effectLst/>
              </a:rPr>
              <a:t> (</a:t>
            </a:r>
            <a:r>
              <a:rPr lang="ru-RU" i="1" dirty="0" err="1">
                <a:effectLst/>
              </a:rPr>
              <a:t>Visualization</a:t>
            </a:r>
            <a:r>
              <a:rPr lang="ru-RU" dirty="0">
                <a:effectLst/>
              </a:rPr>
              <a:t>, </a:t>
            </a:r>
            <a:r>
              <a:rPr lang="ru-RU" i="1" dirty="0" err="1">
                <a:effectLst/>
              </a:rPr>
              <a:t>Graph</a:t>
            </a:r>
            <a:r>
              <a:rPr lang="ru-RU" dirty="0">
                <a:effectLst/>
              </a:rPr>
              <a:t> </a:t>
            </a:r>
            <a:r>
              <a:rPr lang="ru-RU" dirty="0" err="1">
                <a:effectLst/>
              </a:rPr>
              <a:t>Mining</a:t>
            </a:r>
            <a:r>
              <a:rPr lang="ru-RU" dirty="0">
                <a:effectLst/>
              </a:rPr>
              <a:t>)</a:t>
            </a:r>
          </a:p>
          <a:p>
            <a:r>
              <a:rPr lang="ru-RU" dirty="0">
                <a:effectLst/>
              </a:rPr>
              <a:t>В результате </a:t>
            </a:r>
            <a:r>
              <a:rPr lang="ru-RU" i="1" dirty="0">
                <a:effectLst/>
              </a:rPr>
              <a:t>визуализации</a:t>
            </a:r>
            <a:r>
              <a:rPr lang="ru-RU" dirty="0">
                <a:effectLst/>
              </a:rPr>
              <a:t> создается графический образ анализируемых данных. Для решения задачи </a:t>
            </a:r>
            <a:r>
              <a:rPr lang="ru-RU" i="1" dirty="0">
                <a:effectLst/>
              </a:rPr>
              <a:t>визуализации</a:t>
            </a:r>
            <a:r>
              <a:rPr lang="ru-RU" dirty="0">
                <a:effectLst/>
              </a:rPr>
              <a:t> используются графические методы, показывающие наличие закономерностей в данных.</a:t>
            </a:r>
          </a:p>
          <a:p>
            <a:pPr marL="0" indent="0">
              <a:buNone/>
            </a:pPr>
            <a:r>
              <a:rPr lang="ru-RU" dirty="0">
                <a:effectLst/>
              </a:rPr>
              <a:t>Пример методов </a:t>
            </a:r>
            <a:r>
              <a:rPr lang="ru-RU" i="1" dirty="0">
                <a:effectLst/>
              </a:rPr>
              <a:t>визуализации</a:t>
            </a:r>
            <a:r>
              <a:rPr lang="ru-RU" dirty="0">
                <a:effectLst/>
              </a:rPr>
              <a:t> - </a:t>
            </a:r>
            <a:r>
              <a:rPr lang="ru-RU" i="1" dirty="0">
                <a:effectLst/>
              </a:rPr>
              <a:t>представление</a:t>
            </a:r>
            <a:r>
              <a:rPr lang="ru-RU" dirty="0">
                <a:effectLst/>
              </a:rPr>
              <a:t> данных в 2D и </a:t>
            </a:r>
            <a:r>
              <a:rPr lang="ru-RU" i="1" dirty="0">
                <a:effectLst/>
              </a:rPr>
              <a:t>3D</a:t>
            </a:r>
            <a:r>
              <a:rPr lang="ru-RU" dirty="0">
                <a:effectLst/>
              </a:rPr>
              <a:t> измерениях.</a:t>
            </a:r>
          </a:p>
          <a:p>
            <a:r>
              <a:rPr lang="ru-RU" i="1" dirty="0">
                <a:effectLst/>
              </a:rPr>
              <a:t>Подведение итогов</a:t>
            </a:r>
            <a:r>
              <a:rPr lang="ru-RU" dirty="0">
                <a:effectLst/>
              </a:rPr>
              <a:t> (</a:t>
            </a:r>
            <a:r>
              <a:rPr lang="ru-RU" i="1" dirty="0" err="1">
                <a:effectLst/>
              </a:rPr>
              <a:t>Summarization</a:t>
            </a:r>
            <a:r>
              <a:rPr lang="ru-RU" dirty="0">
                <a:effectLst/>
              </a:rPr>
              <a:t>) - задача, цель которой - описание конкретных групп объектов из анализируемого набора данных.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65505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effectLst/>
              </a:rPr>
              <a:t>Классификация задач </a:t>
            </a:r>
            <a:r>
              <a:rPr lang="en-US" b="1" dirty="0">
                <a:effectLst/>
              </a:rPr>
              <a:t>Data Mining</a:t>
            </a:r>
            <a:br>
              <a:rPr lang="en-US" b="1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effectLst/>
              </a:rPr>
              <a:t>подразделяются на следующие группы:</a:t>
            </a:r>
          </a:p>
          <a:p>
            <a:r>
              <a:rPr lang="ru-RU" i="1" dirty="0">
                <a:effectLst/>
              </a:rPr>
              <a:t>обучение с </a:t>
            </a:r>
            <a:r>
              <a:rPr lang="ru-RU" i="1" dirty="0" smtClean="0">
                <a:effectLst/>
              </a:rPr>
              <a:t>учителем (</a:t>
            </a:r>
            <a:r>
              <a:rPr lang="ru-RU" i="1" dirty="0">
                <a:effectLst/>
              </a:rPr>
              <a:t>классификация</a:t>
            </a:r>
            <a:r>
              <a:rPr lang="ru-RU" dirty="0">
                <a:effectLst/>
              </a:rPr>
              <a:t>, оценка, </a:t>
            </a:r>
            <a:r>
              <a:rPr lang="ru-RU" i="1" dirty="0" smtClean="0">
                <a:effectLst/>
              </a:rPr>
              <a:t>прогнозирование</a:t>
            </a:r>
            <a:r>
              <a:rPr lang="ru-RU" dirty="0">
                <a:effectLst/>
              </a:rPr>
              <a:t>)</a:t>
            </a:r>
            <a:r>
              <a:rPr lang="ru-RU" dirty="0" smtClean="0">
                <a:effectLst/>
              </a:rPr>
              <a:t>;</a:t>
            </a:r>
            <a:endParaRPr lang="ru-RU" dirty="0">
              <a:effectLst/>
            </a:endParaRPr>
          </a:p>
          <a:p>
            <a:r>
              <a:rPr lang="ru-RU" i="1" dirty="0">
                <a:effectLst/>
              </a:rPr>
              <a:t>обучение без </a:t>
            </a:r>
            <a:r>
              <a:rPr lang="ru-RU" i="1" dirty="0" smtClean="0">
                <a:effectLst/>
              </a:rPr>
              <a:t>учителя (</a:t>
            </a:r>
            <a:r>
              <a:rPr lang="ru-RU" dirty="0" smtClean="0">
                <a:effectLst/>
              </a:rPr>
              <a:t>задача кластеризации);</a:t>
            </a:r>
            <a:endParaRPr lang="ru-RU" dirty="0">
              <a:effectLst/>
            </a:endParaRPr>
          </a:p>
          <a:p>
            <a:r>
              <a:rPr lang="ru-RU" dirty="0">
                <a:effectLst/>
              </a:rPr>
              <a:t>другие.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66748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Описательные 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ru-RU" i="1" dirty="0">
                <a:effectLst/>
              </a:rPr>
              <a:t>Задачи </a:t>
            </a:r>
            <a:r>
              <a:rPr lang="ru-RU" i="1" dirty="0" err="1">
                <a:effectLst/>
              </a:rPr>
              <a:t>Data</a:t>
            </a:r>
            <a:r>
              <a:rPr lang="ru-RU" i="1" dirty="0">
                <a:effectLst/>
              </a:rPr>
              <a:t> </a:t>
            </a:r>
            <a:r>
              <a:rPr lang="ru-RU" i="1" dirty="0" err="1">
                <a:effectLst/>
              </a:rPr>
              <a:t>Mining</a:t>
            </a:r>
            <a:r>
              <a:rPr lang="ru-RU" dirty="0">
                <a:effectLst/>
              </a:rPr>
              <a:t>, в зависимости от используемых моделей, могут быть </a:t>
            </a:r>
            <a:r>
              <a:rPr lang="ru-RU" dirty="0" smtClean="0">
                <a:effectLst/>
              </a:rPr>
              <a:t>дескриптивными (описательными) </a:t>
            </a:r>
            <a:r>
              <a:rPr lang="ru-RU" dirty="0">
                <a:effectLst/>
              </a:rPr>
              <a:t>и прогнозирующими. </a:t>
            </a:r>
          </a:p>
          <a:p>
            <a:pPr algn="just"/>
            <a:r>
              <a:rPr lang="ru-RU" dirty="0" smtClean="0">
                <a:effectLst/>
              </a:rPr>
              <a:t>В </a:t>
            </a:r>
            <a:r>
              <a:rPr lang="ru-RU" dirty="0">
                <a:effectLst/>
              </a:rPr>
              <a:t>результате решения </a:t>
            </a:r>
            <a:r>
              <a:rPr lang="ru-RU" i="1" dirty="0">
                <a:effectLst/>
              </a:rPr>
              <a:t>описательных (</a:t>
            </a:r>
            <a:r>
              <a:rPr lang="ru-RU" i="1" dirty="0" err="1">
                <a:effectLst/>
              </a:rPr>
              <a:t>descriptive</a:t>
            </a:r>
            <a:r>
              <a:rPr lang="ru-RU" i="1" dirty="0">
                <a:effectLst/>
              </a:rPr>
              <a:t>) задач</a:t>
            </a:r>
            <a:r>
              <a:rPr lang="ru-RU" dirty="0">
                <a:effectLst/>
              </a:rPr>
              <a:t> аналитик получает шаблоны, описывающие данные, которые поддаются интерпретации.</a:t>
            </a:r>
          </a:p>
          <a:p>
            <a:pPr marL="0" indent="0" algn="just">
              <a:buNone/>
            </a:pPr>
            <a:r>
              <a:rPr lang="ru-RU" dirty="0">
                <a:effectLst/>
              </a:rPr>
              <a:t>Эти задачи описывают общую концепцию анализируемых данных, определяют информативные, итоговые, отличительные особенности данных. Концепция </a:t>
            </a:r>
            <a:r>
              <a:rPr lang="ru-RU" i="1" dirty="0">
                <a:effectLst/>
              </a:rPr>
              <a:t>описательных задач</a:t>
            </a:r>
            <a:r>
              <a:rPr lang="ru-RU" dirty="0">
                <a:effectLst/>
              </a:rPr>
              <a:t> подразумевает характеристику и сравнение наборов данных.</a:t>
            </a:r>
          </a:p>
          <a:p>
            <a:pPr marL="0" indent="0" algn="just">
              <a:buNone/>
            </a:pPr>
            <a:r>
              <a:rPr lang="ru-RU" dirty="0">
                <a:effectLst/>
              </a:rPr>
              <a:t>Характеристика набора данных обеспечивает краткое и сжатое описание некоторого набора данных.</a:t>
            </a:r>
          </a:p>
          <a:p>
            <a:pPr marL="0" indent="0" algn="just">
              <a:buNone/>
            </a:pPr>
            <a:r>
              <a:rPr lang="ru-RU" dirty="0">
                <a:effectLst/>
              </a:rPr>
              <a:t>Сравнение обеспечивает сравнительное описание двух или более наборов данных.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50997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Прогнозирующие 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i="1" dirty="0">
                <a:effectLst/>
              </a:rPr>
              <a:t>Прогнозирующие</a:t>
            </a:r>
            <a:r>
              <a:rPr lang="ru-RU" dirty="0">
                <a:effectLst/>
              </a:rPr>
              <a:t> (</a:t>
            </a:r>
            <a:r>
              <a:rPr lang="ru-RU" dirty="0" err="1">
                <a:effectLst/>
              </a:rPr>
              <a:t>predictive</a:t>
            </a:r>
            <a:r>
              <a:rPr lang="ru-RU" dirty="0">
                <a:effectLst/>
              </a:rPr>
              <a:t>) основываются на анализе данных, создании модели, предсказании тенденций или свойств новых или неизвестных данных.</a:t>
            </a:r>
          </a:p>
          <a:p>
            <a:pPr algn="just"/>
            <a:r>
              <a:rPr lang="ru-RU" dirty="0">
                <a:effectLst/>
              </a:rPr>
              <a:t>Достаточно близким к вышеупомянутой классификации является подразделение </a:t>
            </a:r>
            <a:r>
              <a:rPr lang="ru-RU" i="1" dirty="0">
                <a:effectLst/>
              </a:rPr>
              <a:t>задач </a:t>
            </a:r>
            <a:r>
              <a:rPr lang="ru-RU" i="1" dirty="0" err="1">
                <a:effectLst/>
              </a:rPr>
              <a:t>Data</a:t>
            </a:r>
            <a:r>
              <a:rPr lang="ru-RU" i="1" dirty="0">
                <a:effectLst/>
              </a:rPr>
              <a:t> </a:t>
            </a:r>
            <a:r>
              <a:rPr lang="ru-RU" i="1" dirty="0" err="1">
                <a:effectLst/>
              </a:rPr>
              <a:t>Mining</a:t>
            </a:r>
            <a:r>
              <a:rPr lang="ru-RU" dirty="0">
                <a:effectLst/>
              </a:rPr>
              <a:t> на следующие: исследования и открытия, прогнозирования и классификации, объяснения и описания.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62128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effectLst/>
              </a:rPr>
              <a:t>Автоматическое исследование и открытие</a:t>
            </a:r>
            <a:r>
              <a:rPr lang="ru-RU" dirty="0">
                <a:effectLst/>
              </a:rPr>
              <a:t> ( </a:t>
            </a:r>
            <a:r>
              <a:rPr lang="ru-RU" i="1" dirty="0">
                <a:effectLst/>
              </a:rPr>
              <a:t>свободный поиск</a:t>
            </a:r>
            <a:r>
              <a:rPr lang="ru-RU" dirty="0">
                <a:effectLst/>
              </a:rPr>
              <a:t> 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>
                <a:effectLst/>
              </a:rPr>
              <a:t>Пример задачи: обнаружение новых сегментов рынка.</a:t>
            </a:r>
          </a:p>
          <a:p>
            <a:pPr marL="0" indent="0">
              <a:buNone/>
            </a:pPr>
            <a:r>
              <a:rPr lang="ru-RU" dirty="0">
                <a:effectLst/>
              </a:rPr>
              <a:t>Для решения данного класса задач используются методы кластерного анализа.</a:t>
            </a:r>
          </a:p>
          <a:p>
            <a:r>
              <a:rPr lang="ru-RU" i="1" dirty="0">
                <a:effectLst/>
              </a:rPr>
              <a:t>прогнозирование</a:t>
            </a:r>
            <a:r>
              <a:rPr lang="ru-RU" dirty="0">
                <a:effectLst/>
              </a:rPr>
              <a:t> и </a:t>
            </a:r>
            <a:r>
              <a:rPr lang="ru-RU" i="1" dirty="0">
                <a:effectLst/>
              </a:rPr>
              <a:t>классификация</a:t>
            </a:r>
            <a:endParaRPr lang="ru-RU" dirty="0">
              <a:effectLst/>
            </a:endParaRPr>
          </a:p>
          <a:p>
            <a:r>
              <a:rPr lang="ru-RU" dirty="0">
                <a:effectLst/>
              </a:rPr>
              <a:t>Пример задачи: предсказание роста объемов продаж на основе текущих значений.</a:t>
            </a:r>
          </a:p>
          <a:p>
            <a:r>
              <a:rPr lang="ru-RU" dirty="0">
                <a:effectLst/>
              </a:rPr>
              <a:t>Методы: регрессия, нейронные сети, </a:t>
            </a:r>
            <a:r>
              <a:rPr lang="ru-RU" i="1" dirty="0">
                <a:effectLst/>
              </a:rPr>
              <a:t>генетические алгоритмы</a:t>
            </a:r>
            <a:r>
              <a:rPr lang="ru-RU" dirty="0">
                <a:effectLst/>
              </a:rPr>
              <a:t>, деревья решений.</a:t>
            </a:r>
          </a:p>
          <a:p>
            <a:r>
              <a:rPr lang="ru-RU" dirty="0">
                <a:effectLst/>
              </a:rPr>
              <a:t>Задачи классификации и прогнозирования составляют группу так называемого индуктивного моделирования, в результате которого обеспечивается изучение анализируемого объекта или системы. В процессе решения этих задач на основе набора данных разрабатывается общая модель или гипотеза.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64245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effectLst/>
              </a:rPr>
              <a:t>Объяснение и описание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>
                <a:effectLst/>
              </a:rPr>
              <a:t>Пример задачи: характеристика клиентов по демографическим данным и историям покупок.</a:t>
            </a:r>
          </a:p>
          <a:p>
            <a:r>
              <a:rPr lang="ru-RU" dirty="0">
                <a:effectLst/>
              </a:rPr>
              <a:t>Методы: деревья решения, системы правил, правила </a:t>
            </a:r>
            <a:r>
              <a:rPr lang="ru-RU" i="1" dirty="0">
                <a:effectLst/>
              </a:rPr>
              <a:t>ассоциации</a:t>
            </a:r>
            <a:r>
              <a:rPr lang="ru-RU" dirty="0">
                <a:effectLst/>
              </a:rPr>
              <a:t>, </a:t>
            </a:r>
            <a:r>
              <a:rPr lang="ru-RU" i="1" dirty="0">
                <a:effectLst/>
              </a:rPr>
              <a:t>анализ связей</a:t>
            </a:r>
            <a:r>
              <a:rPr lang="ru-RU" dirty="0">
                <a:effectLst/>
              </a:rPr>
              <a:t>.</a:t>
            </a:r>
          </a:p>
          <a:p>
            <a:r>
              <a:rPr lang="ru-RU" dirty="0">
                <a:effectLst/>
              </a:rPr>
              <a:t>Если доход клиента больше, чем 50 условных единиц, и его возраст - более 30 лет, тогда класс клиента - первый.</a:t>
            </a:r>
          </a:p>
          <a:p>
            <a:r>
              <a:rPr lang="ru-RU" dirty="0">
                <a:effectLst/>
              </a:rPr>
              <a:t>В интерпретации обобщенной модели аналитик получает новое знание. Группировка объектов происходит на основе их сходства.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33193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effectLst/>
              </a:rPr>
              <a:t>Связь понятий</a:t>
            </a:r>
            <a:br>
              <a:rPr lang="ru-RU" b="1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0446" y="2249487"/>
            <a:ext cx="11103428" cy="409906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effectLst/>
              </a:rPr>
              <a:t>Главная </a:t>
            </a:r>
            <a:r>
              <a:rPr lang="ru-RU" dirty="0">
                <a:effectLst/>
              </a:rPr>
              <a:t>ценность </a:t>
            </a:r>
            <a:r>
              <a:rPr lang="ru-RU" dirty="0" err="1">
                <a:effectLst/>
              </a:rPr>
              <a:t>Data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Mining</a:t>
            </a:r>
            <a:r>
              <a:rPr lang="ru-RU" dirty="0">
                <a:effectLst/>
              </a:rPr>
              <a:t> - это практическая направленность данной технологии, путь от сырых данных к конкретному знанию, от постановки задачи к готовому приложению, при поддержке которого можно принимать решения.</a:t>
            </a:r>
          </a:p>
          <a:p>
            <a:r>
              <a:rPr lang="ru-RU" dirty="0">
                <a:effectLst/>
              </a:rPr>
              <a:t>Многочисленность понятий, которые объединились в </a:t>
            </a:r>
            <a:r>
              <a:rPr lang="ru-RU" dirty="0" err="1">
                <a:effectLst/>
              </a:rPr>
              <a:t>Data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Mining</a:t>
            </a:r>
            <a:r>
              <a:rPr lang="ru-RU" dirty="0">
                <a:effectLst/>
              </a:rPr>
              <a:t>, а также разнообразие методов, поддерживающих данную технологию, начинающему аналитику могут напомнить мозаику, части которой мало связаны между собой.</a:t>
            </a:r>
          </a:p>
          <a:p>
            <a:r>
              <a:rPr lang="ru-RU" dirty="0">
                <a:effectLst/>
              </a:rPr>
              <a:t>Как же мы можем связать в одно целое задачи, методы, действия, закономерности, приложения, данные, информацию, решения?</a:t>
            </a:r>
          </a:p>
          <a:p>
            <a:r>
              <a:rPr lang="ru-RU" dirty="0">
                <a:effectLst/>
              </a:rPr>
              <a:t>Рассмотрим два потока:</a:t>
            </a:r>
          </a:p>
          <a:p>
            <a:r>
              <a:rPr lang="ru-RU" b="1" dirty="0">
                <a:effectLst/>
              </a:rPr>
              <a:t>ДАННЫЕ - ИНФОРМАЦИЯ - ЗНАНИЯ И РЕШЕНИЯ</a:t>
            </a:r>
            <a:endParaRPr lang="ru-RU" dirty="0">
              <a:effectLst/>
            </a:endParaRPr>
          </a:p>
          <a:p>
            <a:r>
              <a:rPr lang="ru-RU" b="1" dirty="0">
                <a:effectLst/>
              </a:rPr>
              <a:t>ЗАДАЧИ - ДЕЙСТВИЯ И МЕТОДЫ РЕШЕНИЯ - ПРИЛОЖЕНИЯ</a:t>
            </a:r>
            <a:endParaRPr lang="ru-RU" dirty="0">
              <a:effectLst/>
            </a:endParaRPr>
          </a:p>
          <a:p>
            <a:r>
              <a:rPr lang="ru-RU" dirty="0">
                <a:effectLst/>
              </a:rPr>
              <a:t>Эти потоки являются "двумя сторонами одной медали", отображением одного процесса, результатом которого должно быть знание и принятие решения.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28128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Поток 1. </a:t>
            </a:r>
            <a:r>
              <a:rPr lang="ru-RU" b="1" dirty="0">
                <a:effectLst/>
              </a:rPr>
              <a:t>ДАННЫЕ - ИНФОРМАЦИЯ - ЗНАНИЯ И РЕШЕНИЯ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1026" name="Picture 2" descr="Решения, информация и данные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2436" y="2249488"/>
            <a:ext cx="4783954" cy="3541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63519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dirty="0">
                <a:effectLst/>
              </a:rPr>
              <a:t>Как видно из рисунка, данный процесс является циклическим. Принятие решений требует </a:t>
            </a:r>
            <a:r>
              <a:rPr lang="ru-RU" i="1" dirty="0">
                <a:effectLst/>
              </a:rPr>
              <a:t>информации</a:t>
            </a:r>
            <a:r>
              <a:rPr lang="ru-RU" dirty="0">
                <a:effectLst/>
              </a:rPr>
              <a:t>, которая основана на данных. Данные обеспечивают информацию, которая поддерживает решения, и т.д.</a:t>
            </a:r>
          </a:p>
          <a:p>
            <a:pPr algn="just"/>
            <a:r>
              <a:rPr lang="ru-RU" dirty="0">
                <a:effectLst/>
              </a:rPr>
              <a:t>Рассмотренные понятия являются составной частью так называемой </a:t>
            </a:r>
            <a:r>
              <a:rPr lang="ru-RU" b="1" i="1" dirty="0">
                <a:effectLst/>
              </a:rPr>
              <a:t>информационной пирамиды</a:t>
            </a:r>
            <a:r>
              <a:rPr lang="ru-RU" dirty="0">
                <a:effectLst/>
              </a:rPr>
              <a:t>, в основании которой находятся данные, следующий уровень - это </a:t>
            </a:r>
            <a:r>
              <a:rPr lang="ru-RU" i="1" dirty="0">
                <a:effectLst/>
              </a:rPr>
              <a:t>информация</a:t>
            </a:r>
            <a:r>
              <a:rPr lang="ru-RU" dirty="0">
                <a:effectLst/>
              </a:rPr>
              <a:t>, затем идет решение, завершает пирамиду уровень знания. </a:t>
            </a:r>
            <a:r>
              <a:rPr lang="ru-RU" i="1" dirty="0">
                <a:effectLst/>
              </a:rPr>
              <a:t>По</a:t>
            </a:r>
            <a:r>
              <a:rPr lang="ru-RU" dirty="0">
                <a:effectLst/>
              </a:rPr>
              <a:t> мере продвижения вверх </a:t>
            </a:r>
            <a:r>
              <a:rPr lang="ru-RU" i="1" dirty="0">
                <a:effectLst/>
              </a:rPr>
              <a:t>по</a:t>
            </a:r>
            <a:r>
              <a:rPr lang="ru-RU" dirty="0">
                <a:effectLst/>
              </a:rPr>
              <a:t> </a:t>
            </a:r>
            <a:r>
              <a:rPr lang="ru-RU" i="1" dirty="0">
                <a:effectLst/>
              </a:rPr>
              <a:t>информационной пирамиде</a:t>
            </a:r>
            <a:r>
              <a:rPr lang="ru-RU" dirty="0">
                <a:effectLst/>
              </a:rPr>
              <a:t> объемы данных переходят в ценность решений, т.е. ценность для бизнеса. А, как известно, целью </a:t>
            </a:r>
            <a:r>
              <a:rPr lang="ru-RU" i="1" dirty="0" err="1">
                <a:effectLst/>
              </a:rPr>
              <a:t>Business</a:t>
            </a:r>
            <a:r>
              <a:rPr lang="ru-RU" i="1" dirty="0">
                <a:effectLst/>
              </a:rPr>
              <a:t> </a:t>
            </a:r>
            <a:r>
              <a:rPr lang="ru-RU" i="1" dirty="0" err="1">
                <a:effectLst/>
              </a:rPr>
              <a:t>Intelligence</a:t>
            </a:r>
            <a:r>
              <a:rPr lang="ru-RU" dirty="0">
                <a:effectLst/>
              </a:rPr>
              <a:t> является преобразование объемов данных в ценность бизнеса.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4882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Поток 2. </a:t>
            </a:r>
            <a:r>
              <a:rPr lang="ru-RU" b="1" dirty="0">
                <a:effectLst/>
              </a:rPr>
              <a:t>ЗАДАЧИ - ДЕЙСТВИЯ И МЕТОДЫ РЕШЕНИЯ - ПРИЛОЖЕНИЯ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2050" name="Picture 2" descr="Задачи, действия, приложения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481" y="2249488"/>
            <a:ext cx="3631864" cy="3541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8841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effectLst/>
              </a:rPr>
              <a:t>Задачи (</a:t>
            </a:r>
            <a:r>
              <a:rPr lang="en-US" b="1" i="1" dirty="0">
                <a:effectLst/>
              </a:rPr>
              <a:t>tasks) Data Mining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2249487"/>
            <a:ext cx="10758851" cy="3541714"/>
          </a:xfrm>
        </p:spPr>
        <p:txBody>
          <a:bodyPr/>
          <a:lstStyle/>
          <a:p>
            <a:r>
              <a:rPr lang="ru-RU" dirty="0">
                <a:effectLst/>
              </a:rPr>
              <a:t>иногда называют закономерностями (</a:t>
            </a:r>
            <a:r>
              <a:rPr lang="ru-RU" dirty="0" err="1" smtClean="0">
                <a:effectLst/>
              </a:rPr>
              <a:t>regularity</a:t>
            </a:r>
            <a:r>
              <a:rPr lang="ru-RU" dirty="0" smtClean="0">
                <a:effectLst/>
              </a:rPr>
              <a:t>) </a:t>
            </a:r>
            <a:r>
              <a:rPr lang="ru-RU" dirty="0">
                <a:effectLst/>
              </a:rPr>
              <a:t>или техниками (</a:t>
            </a:r>
            <a:r>
              <a:rPr lang="ru-RU" dirty="0" err="1">
                <a:effectLst/>
              </a:rPr>
              <a:t>techniques</a:t>
            </a:r>
            <a:r>
              <a:rPr lang="ru-RU" dirty="0">
                <a:effectLst/>
              </a:rPr>
              <a:t>)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95344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2249486"/>
            <a:ext cx="9905999" cy="4308067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>
                <a:effectLst/>
              </a:rPr>
              <a:t>Следует отметить, что уровни анализа (данные, </a:t>
            </a:r>
            <a:r>
              <a:rPr lang="ru-RU" i="1" dirty="0">
                <a:effectLst/>
              </a:rPr>
              <a:t>информация</a:t>
            </a:r>
            <a:r>
              <a:rPr lang="ru-RU" dirty="0">
                <a:effectLst/>
              </a:rPr>
              <a:t>, </a:t>
            </a:r>
            <a:r>
              <a:rPr lang="ru-RU" i="1" dirty="0">
                <a:effectLst/>
              </a:rPr>
              <a:t>знания</a:t>
            </a:r>
            <a:r>
              <a:rPr lang="ru-RU" dirty="0">
                <a:effectLst/>
              </a:rPr>
              <a:t> ) практически соответствуют этапам эволюции анализа данных, которая происходила на протяжении последних лет.</a:t>
            </a:r>
          </a:p>
          <a:p>
            <a:pPr algn="just"/>
            <a:r>
              <a:rPr lang="ru-RU" dirty="0">
                <a:effectLst/>
              </a:rPr>
              <a:t>Верхний - уровень приложений - является уровнем бизнеса (если мы имеем дело с задачей бизнеса), на нем менеджеры принимают решения. Приведенные примеры приложений: перекрестные продажи, </a:t>
            </a:r>
            <a:r>
              <a:rPr lang="ru-RU" i="1" dirty="0">
                <a:effectLst/>
              </a:rPr>
              <a:t>контроль</a:t>
            </a:r>
            <a:r>
              <a:rPr lang="ru-RU" dirty="0">
                <a:effectLst/>
              </a:rPr>
              <a:t> качества, удерживание клиентов.</a:t>
            </a:r>
          </a:p>
          <a:p>
            <a:pPr algn="just"/>
            <a:r>
              <a:rPr lang="ru-RU" dirty="0">
                <a:effectLst/>
              </a:rPr>
              <a:t>Средний - уровень действий - </a:t>
            </a:r>
            <a:r>
              <a:rPr lang="ru-RU" i="1" dirty="0">
                <a:effectLst/>
              </a:rPr>
              <a:t>по</a:t>
            </a:r>
            <a:r>
              <a:rPr lang="ru-RU" dirty="0">
                <a:effectLst/>
              </a:rPr>
              <a:t> своей сути является уровнем </a:t>
            </a:r>
            <a:r>
              <a:rPr lang="ru-RU" i="1" dirty="0">
                <a:effectLst/>
              </a:rPr>
              <a:t>информации</a:t>
            </a:r>
            <a:r>
              <a:rPr lang="ru-RU" dirty="0">
                <a:effectLst/>
              </a:rPr>
              <a:t>, именно на нем выполняются действия </a:t>
            </a:r>
            <a:r>
              <a:rPr lang="ru-RU" i="1" dirty="0" err="1">
                <a:effectLst/>
              </a:rPr>
              <a:t>Data</a:t>
            </a:r>
            <a:r>
              <a:rPr lang="ru-RU" dirty="0">
                <a:effectLst/>
              </a:rPr>
              <a:t> </a:t>
            </a:r>
            <a:r>
              <a:rPr lang="ru-RU" dirty="0" err="1">
                <a:effectLst/>
              </a:rPr>
              <a:t>Mining</a:t>
            </a:r>
            <a:r>
              <a:rPr lang="ru-RU" dirty="0">
                <a:effectLst/>
              </a:rPr>
              <a:t>; на рисунке приведены такие действия: </a:t>
            </a:r>
            <a:r>
              <a:rPr lang="ru-RU" i="1" dirty="0">
                <a:effectLst/>
              </a:rPr>
              <a:t>прогностическое моделирование</a:t>
            </a:r>
            <a:r>
              <a:rPr lang="ru-RU" dirty="0">
                <a:effectLst/>
              </a:rPr>
              <a:t> (было рассмотрено в предыдущей лекции), </a:t>
            </a:r>
            <a:r>
              <a:rPr lang="ru-RU" i="1" dirty="0">
                <a:effectLst/>
              </a:rPr>
              <a:t>анализ связей</a:t>
            </a:r>
            <a:r>
              <a:rPr lang="ru-RU" dirty="0">
                <a:effectLst/>
              </a:rPr>
              <a:t>, </a:t>
            </a:r>
            <a:r>
              <a:rPr lang="ru-RU" i="1" dirty="0">
                <a:effectLst/>
              </a:rPr>
              <a:t>сегментация</a:t>
            </a:r>
            <a:r>
              <a:rPr lang="ru-RU" dirty="0">
                <a:effectLst/>
              </a:rPr>
              <a:t> данных и другие.</a:t>
            </a:r>
          </a:p>
          <a:p>
            <a:pPr algn="just"/>
            <a:r>
              <a:rPr lang="ru-RU" dirty="0">
                <a:effectLst/>
              </a:rPr>
              <a:t>Нижний - уровень определения </a:t>
            </a:r>
            <a:r>
              <a:rPr lang="ru-RU" i="1" dirty="0">
                <a:effectLst/>
              </a:rPr>
              <a:t>задачи </a:t>
            </a:r>
            <a:r>
              <a:rPr lang="ru-RU" i="1" dirty="0" err="1">
                <a:effectLst/>
              </a:rPr>
              <a:t>Data</a:t>
            </a:r>
            <a:r>
              <a:rPr lang="ru-RU" i="1" dirty="0">
                <a:effectLst/>
              </a:rPr>
              <a:t> </a:t>
            </a:r>
            <a:r>
              <a:rPr lang="ru-RU" i="1" dirty="0" err="1">
                <a:effectLst/>
              </a:rPr>
              <a:t>Mining</a:t>
            </a:r>
            <a:r>
              <a:rPr lang="ru-RU" dirty="0">
                <a:effectLst/>
              </a:rPr>
              <a:t>, которую необходимо решить применительно к данным, имеющимся в наличии; на рисунке приведены задачи предсказания числовых значений, </a:t>
            </a:r>
            <a:r>
              <a:rPr lang="ru-RU" i="1" dirty="0">
                <a:effectLst/>
              </a:rPr>
              <a:t>классификация</a:t>
            </a:r>
            <a:r>
              <a:rPr lang="ru-RU" dirty="0">
                <a:effectLst/>
              </a:rPr>
              <a:t>, </a:t>
            </a:r>
            <a:r>
              <a:rPr lang="ru-RU" i="1" dirty="0">
                <a:effectLst/>
              </a:rPr>
              <a:t>кластеризация</a:t>
            </a:r>
            <a:r>
              <a:rPr lang="ru-RU" dirty="0">
                <a:effectLst/>
              </a:rPr>
              <a:t>, </a:t>
            </a:r>
            <a:r>
              <a:rPr lang="ru-RU" i="1" dirty="0">
                <a:effectLst/>
              </a:rPr>
              <a:t>ассоциация</a:t>
            </a:r>
            <a:r>
              <a:rPr lang="ru-RU" dirty="0">
                <a:effectLst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75008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2249486"/>
            <a:ext cx="9905999" cy="4308067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effectLst/>
              </a:rPr>
              <a:t>Рассмотрим задачу удержания клиентов (определения надежности клиентов фирмы).</a:t>
            </a:r>
          </a:p>
          <a:p>
            <a:r>
              <a:rPr lang="ru-RU" b="1" dirty="0">
                <a:effectLst/>
              </a:rPr>
              <a:t>Первый уровень</a:t>
            </a:r>
            <a:r>
              <a:rPr lang="ru-RU" dirty="0">
                <a:effectLst/>
              </a:rPr>
              <a:t>. Данные - </a:t>
            </a:r>
            <a:r>
              <a:rPr lang="ru-RU" i="1" dirty="0">
                <a:effectLst/>
              </a:rPr>
              <a:t>база данных</a:t>
            </a:r>
            <a:r>
              <a:rPr lang="ru-RU" dirty="0">
                <a:effectLst/>
              </a:rPr>
              <a:t> </a:t>
            </a:r>
            <a:r>
              <a:rPr lang="ru-RU" i="1" dirty="0">
                <a:effectLst/>
              </a:rPr>
              <a:t>по</a:t>
            </a:r>
            <a:r>
              <a:rPr lang="ru-RU" dirty="0">
                <a:effectLst/>
              </a:rPr>
              <a:t> клиентам. Есть данные о клиенте (возраст, пол, </a:t>
            </a:r>
            <a:r>
              <a:rPr lang="ru-RU" i="1" dirty="0">
                <a:effectLst/>
              </a:rPr>
              <a:t>профессия</a:t>
            </a:r>
            <a:r>
              <a:rPr lang="ru-RU" dirty="0">
                <a:effectLst/>
              </a:rPr>
              <a:t>, доход). Определенная часть клиентов, воспользовавшись продуктом фирмы, осталась ей верна; другие клиенты больше не приобретали продукты фирмы. На этом уровне мы определяем тип задачи - это задача классификации.</a:t>
            </a:r>
          </a:p>
          <a:p>
            <a:r>
              <a:rPr lang="ru-RU" dirty="0">
                <a:effectLst/>
              </a:rPr>
              <a:t>На </a:t>
            </a:r>
            <a:r>
              <a:rPr lang="ru-RU" b="1" dirty="0">
                <a:effectLst/>
              </a:rPr>
              <a:t>втором уровне</a:t>
            </a:r>
            <a:r>
              <a:rPr lang="ru-RU" dirty="0">
                <a:effectLst/>
              </a:rPr>
              <a:t> определяем действие - </a:t>
            </a:r>
            <a:r>
              <a:rPr lang="ru-RU" i="1" dirty="0">
                <a:effectLst/>
              </a:rPr>
              <a:t>прогностическое моделирование</a:t>
            </a:r>
            <a:r>
              <a:rPr lang="ru-RU" dirty="0">
                <a:effectLst/>
              </a:rPr>
              <a:t>. С помощью </a:t>
            </a:r>
            <a:r>
              <a:rPr lang="ru-RU" i="1" dirty="0">
                <a:effectLst/>
              </a:rPr>
              <a:t>прогностического моделирования</a:t>
            </a:r>
            <a:r>
              <a:rPr lang="ru-RU" dirty="0">
                <a:effectLst/>
              </a:rPr>
              <a:t> мы с определенной долей уверенности можем отнести новый </a:t>
            </a:r>
            <a:r>
              <a:rPr lang="ru-RU" i="1" dirty="0">
                <a:effectLst/>
              </a:rPr>
              <a:t>объект</a:t>
            </a:r>
            <a:r>
              <a:rPr lang="ru-RU" dirty="0">
                <a:effectLst/>
              </a:rPr>
              <a:t>, в данном случае, нового клиента, к одному из известных классов - постоянный клиент, или это, скорее всего, его разовая покупка.</a:t>
            </a:r>
          </a:p>
          <a:p>
            <a:r>
              <a:rPr lang="ru-RU" dirty="0">
                <a:effectLst/>
              </a:rPr>
              <a:t>На </a:t>
            </a:r>
            <a:r>
              <a:rPr lang="ru-RU" b="1" dirty="0">
                <a:effectLst/>
              </a:rPr>
              <a:t>третьем уровне</a:t>
            </a:r>
            <a:r>
              <a:rPr lang="ru-RU" dirty="0">
                <a:effectLst/>
              </a:rPr>
              <a:t> мы можем воспользоваться приложением для принятия решения. В результате приобретения знаний, </a:t>
            </a:r>
            <a:r>
              <a:rPr lang="ru-RU" i="1" dirty="0" smtClean="0">
                <a:effectLst/>
              </a:rPr>
              <a:t>фирма </a:t>
            </a:r>
            <a:r>
              <a:rPr lang="ru-RU" dirty="0" smtClean="0">
                <a:effectLst/>
              </a:rPr>
              <a:t>может </a:t>
            </a:r>
            <a:r>
              <a:rPr lang="ru-RU" dirty="0">
                <a:effectLst/>
              </a:rPr>
              <a:t>существенно снизить </a:t>
            </a:r>
            <a:r>
              <a:rPr lang="ru-RU" i="1" dirty="0">
                <a:effectLst/>
              </a:rPr>
              <a:t>расходы</a:t>
            </a:r>
            <a:r>
              <a:rPr lang="ru-RU" dirty="0">
                <a:effectLst/>
              </a:rPr>
              <a:t>, например, на рекламу, зная заранее, каким из клиентов следует активно рассылать рекламные материалы.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86978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effectLst/>
              </a:rPr>
              <a:t>Информация</a:t>
            </a:r>
            <a:r>
              <a:rPr lang="ru-RU" dirty="0">
                <a:effectLst/>
              </a:rPr>
              <a:t> (лат. </a:t>
            </a:r>
            <a:r>
              <a:rPr lang="en-US" dirty="0" err="1">
                <a:effectLst/>
              </a:rPr>
              <a:t>informatio</a:t>
            </a:r>
            <a:r>
              <a:rPr lang="en-US" dirty="0">
                <a:effectLst/>
              </a:rPr>
              <a:t>) -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>
                <a:effectLst/>
              </a:rPr>
              <a:t>любые сообщения о чем-либо;</a:t>
            </a:r>
          </a:p>
          <a:p>
            <a:r>
              <a:rPr lang="ru-RU" dirty="0">
                <a:effectLst/>
              </a:rPr>
              <a:t>сведения, являющиеся объектом хранения, переработки и передачи (например генетическая информация);</a:t>
            </a:r>
          </a:p>
          <a:p>
            <a:r>
              <a:rPr lang="ru-RU" dirty="0">
                <a:effectLst/>
              </a:rPr>
              <a:t>в математике (кибернетике) - количественная мера устранения неопределенности (энтропия), мера организации системы; в теории </a:t>
            </a:r>
            <a:r>
              <a:rPr lang="ru-RU" i="1" dirty="0">
                <a:effectLst/>
              </a:rPr>
              <a:t>информации</a:t>
            </a:r>
            <a:r>
              <a:rPr lang="ru-RU" dirty="0">
                <a:effectLst/>
              </a:rPr>
              <a:t> - раздел кибернетики, изучающий количественные закономерности, которые связаны со сбором, передачей, преобразованием и вычислением </a:t>
            </a:r>
            <a:r>
              <a:rPr lang="ru-RU" i="1" dirty="0">
                <a:effectLst/>
              </a:rPr>
              <a:t>информации</a:t>
            </a:r>
            <a:r>
              <a:rPr lang="ru-RU" dirty="0">
                <a:effectLst/>
              </a:rPr>
              <a:t>.</a:t>
            </a:r>
          </a:p>
          <a:p>
            <a:r>
              <a:rPr lang="ru-RU" i="1" dirty="0">
                <a:effectLst/>
              </a:rPr>
              <a:t>Информация</a:t>
            </a:r>
            <a:r>
              <a:rPr lang="ru-RU" dirty="0">
                <a:effectLst/>
              </a:rPr>
              <a:t> - любые, неизвестные ранее сведения о каком-либо событии, сущности, процессе и т.п., являющиеся объектом некоторых операций, для которых существует содержательная </a:t>
            </a:r>
            <a:r>
              <a:rPr lang="ru-RU" i="1" dirty="0">
                <a:effectLst/>
              </a:rPr>
              <a:t>интерпретация</a:t>
            </a:r>
            <a:r>
              <a:rPr lang="ru-RU" dirty="0">
                <a:effectLst/>
              </a:rPr>
              <a:t>.</a:t>
            </a:r>
          </a:p>
          <a:p>
            <a:r>
              <a:rPr lang="ru-RU" dirty="0">
                <a:effectLst/>
              </a:rPr>
              <a:t>Под операциями здесь подразумевается восприятие, передача, преобразование, хранение и использование. Для восприятия </a:t>
            </a:r>
            <a:r>
              <a:rPr lang="ru-RU" i="1" dirty="0">
                <a:effectLst/>
              </a:rPr>
              <a:t>информации</a:t>
            </a:r>
            <a:r>
              <a:rPr lang="ru-RU" dirty="0">
                <a:effectLst/>
              </a:rPr>
              <a:t> необходима некоторая воспринимающая система, которая может интерпретировать ее, преобразовывать, определять соответствие определенным правилам и т.п. Таким образом, понятие </a:t>
            </a:r>
            <a:r>
              <a:rPr lang="ru-RU" i="1" dirty="0">
                <a:effectLst/>
              </a:rPr>
              <a:t>информации</a:t>
            </a:r>
            <a:r>
              <a:rPr lang="ru-RU" dirty="0">
                <a:effectLst/>
              </a:rPr>
              <a:t> следует рассматривать только при наличии источника и получателя </a:t>
            </a:r>
            <a:r>
              <a:rPr lang="ru-RU" i="1" dirty="0">
                <a:effectLst/>
              </a:rPr>
              <a:t>информации</a:t>
            </a:r>
            <a:r>
              <a:rPr lang="ru-RU" dirty="0">
                <a:effectLst/>
              </a:rPr>
              <a:t>, а также канала связи между ними.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61760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effectLst/>
              </a:rPr>
              <a:t>Свойства информации</a:t>
            </a:r>
            <a:br>
              <a:rPr lang="ru-RU" b="1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1520" y="1463040"/>
            <a:ext cx="10933611" cy="5094514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dirty="0" smtClean="0">
                <a:effectLst/>
              </a:rPr>
              <a:t>Полнота</a:t>
            </a:r>
            <a:r>
              <a:rPr lang="ru-RU" dirty="0">
                <a:effectLst/>
              </a:rPr>
              <a:t> </a:t>
            </a:r>
            <a:r>
              <a:rPr lang="ru-RU" i="1" dirty="0">
                <a:effectLst/>
              </a:rPr>
              <a:t>информации</a:t>
            </a:r>
            <a:r>
              <a:rPr lang="ru-RU" dirty="0" smtClean="0">
                <a:effectLst/>
              </a:rPr>
              <a:t>. Это </a:t>
            </a:r>
            <a:r>
              <a:rPr lang="ru-RU" dirty="0">
                <a:effectLst/>
              </a:rPr>
              <a:t>свойство характеризует качество </a:t>
            </a:r>
            <a:r>
              <a:rPr lang="ru-RU" i="1" dirty="0">
                <a:effectLst/>
              </a:rPr>
              <a:t>информации</a:t>
            </a:r>
            <a:r>
              <a:rPr lang="ru-RU" dirty="0">
                <a:effectLst/>
              </a:rPr>
              <a:t> и определяет достаточность данных для принятия решений, т.е. </a:t>
            </a:r>
            <a:r>
              <a:rPr lang="ru-RU" i="1" dirty="0" err="1">
                <a:effectLst/>
              </a:rPr>
              <a:t>информация</a:t>
            </a:r>
            <a:r>
              <a:rPr lang="ru-RU" dirty="0" err="1">
                <a:effectLst/>
              </a:rPr>
              <a:t>должна</a:t>
            </a:r>
            <a:r>
              <a:rPr lang="ru-RU" dirty="0">
                <a:effectLst/>
              </a:rPr>
              <a:t> содержать весь необходимый набор данных.</a:t>
            </a:r>
          </a:p>
          <a:p>
            <a:pPr marL="0" indent="0" algn="just">
              <a:buNone/>
            </a:pPr>
            <a:r>
              <a:rPr lang="ru-RU" dirty="0">
                <a:effectLst/>
              </a:rPr>
              <a:t>Пример. "Продажи товара А начнут сокращаться" Эта </a:t>
            </a:r>
            <a:r>
              <a:rPr lang="ru-RU" i="1" dirty="0">
                <a:effectLst/>
              </a:rPr>
              <a:t>информация</a:t>
            </a:r>
            <a:r>
              <a:rPr lang="ru-RU" dirty="0">
                <a:effectLst/>
              </a:rPr>
              <a:t> неполная, поскольку неизвестно, когда именно они начнут сокращаться.</a:t>
            </a:r>
          </a:p>
          <a:p>
            <a:pPr marL="0" indent="0" algn="just">
              <a:buNone/>
            </a:pPr>
            <a:r>
              <a:rPr lang="ru-RU" dirty="0">
                <a:effectLst/>
              </a:rPr>
              <a:t>Пример полной </a:t>
            </a:r>
            <a:r>
              <a:rPr lang="ru-RU" i="1" dirty="0">
                <a:effectLst/>
              </a:rPr>
              <a:t>информации</a:t>
            </a:r>
            <a:r>
              <a:rPr lang="ru-RU" dirty="0">
                <a:effectLst/>
              </a:rPr>
              <a:t>. "Начиная с первого квартала, продажи товара А начнут сокращаться." Этой </a:t>
            </a:r>
            <a:r>
              <a:rPr lang="ru-RU" i="1" dirty="0">
                <a:effectLst/>
              </a:rPr>
              <a:t>информации</a:t>
            </a:r>
            <a:r>
              <a:rPr lang="ru-RU" dirty="0">
                <a:effectLst/>
              </a:rPr>
              <a:t> достаточно для принятия решений.</a:t>
            </a:r>
          </a:p>
          <a:p>
            <a:pPr algn="just"/>
            <a:r>
              <a:rPr lang="ru-RU" dirty="0">
                <a:effectLst/>
              </a:rPr>
              <a:t>Достоверность </a:t>
            </a:r>
            <a:r>
              <a:rPr lang="ru-RU" i="1" dirty="0">
                <a:effectLst/>
              </a:rPr>
              <a:t>информации</a:t>
            </a:r>
            <a:r>
              <a:rPr lang="ru-RU" dirty="0" smtClean="0">
                <a:effectLst/>
              </a:rPr>
              <a:t>. Информация </a:t>
            </a:r>
            <a:r>
              <a:rPr lang="ru-RU" dirty="0">
                <a:effectLst/>
              </a:rPr>
              <a:t>может быть достоверной и недостоверной. В недостоверной </a:t>
            </a:r>
            <a:r>
              <a:rPr lang="ru-RU" i="1" dirty="0">
                <a:effectLst/>
              </a:rPr>
              <a:t>информации</a:t>
            </a:r>
            <a:r>
              <a:rPr lang="ru-RU" dirty="0">
                <a:effectLst/>
              </a:rPr>
              <a:t> присутствует </a:t>
            </a:r>
            <a:r>
              <a:rPr lang="ru-RU" i="1" dirty="0">
                <a:effectLst/>
              </a:rPr>
              <a:t>информационный шум</a:t>
            </a:r>
            <a:r>
              <a:rPr lang="ru-RU" dirty="0">
                <a:effectLst/>
              </a:rPr>
              <a:t>, и чем он выше, тем ниже достоверность </a:t>
            </a:r>
            <a:r>
              <a:rPr lang="ru-RU" i="1" dirty="0">
                <a:effectLst/>
              </a:rPr>
              <a:t>информации</a:t>
            </a:r>
            <a:r>
              <a:rPr lang="ru-RU" dirty="0">
                <a:effectLst/>
              </a:rPr>
              <a:t>.</a:t>
            </a:r>
          </a:p>
          <a:p>
            <a:pPr algn="just"/>
            <a:r>
              <a:rPr lang="ru-RU" dirty="0">
                <a:effectLst/>
              </a:rPr>
              <a:t>Ценность </a:t>
            </a:r>
            <a:r>
              <a:rPr lang="ru-RU" i="1" dirty="0" smtClean="0">
                <a:effectLst/>
              </a:rPr>
              <a:t>информации</a:t>
            </a:r>
            <a:r>
              <a:rPr lang="ru-RU" dirty="0" smtClean="0">
                <a:effectLst/>
              </a:rPr>
              <a:t>. Ценность</a:t>
            </a:r>
            <a:r>
              <a:rPr lang="ru-RU" dirty="0">
                <a:effectLst/>
              </a:rPr>
              <a:t> </a:t>
            </a:r>
            <a:r>
              <a:rPr lang="ru-RU" i="1" dirty="0">
                <a:effectLst/>
              </a:rPr>
              <a:t>информации</a:t>
            </a:r>
            <a:r>
              <a:rPr lang="ru-RU" dirty="0">
                <a:effectLst/>
              </a:rPr>
              <a:t> не может быть абстрактной. Информация должна быть полезной и ценной для определенной категории пользователей.</a:t>
            </a:r>
          </a:p>
          <a:p>
            <a:pPr algn="just"/>
            <a:r>
              <a:rPr lang="ru-RU" dirty="0">
                <a:effectLst/>
              </a:rPr>
              <a:t>Адекватность </a:t>
            </a:r>
            <a:r>
              <a:rPr lang="ru-RU" i="1" dirty="0">
                <a:effectLst/>
              </a:rPr>
              <a:t>информации</a:t>
            </a:r>
            <a:r>
              <a:rPr lang="ru-RU" dirty="0" smtClean="0">
                <a:effectLst/>
              </a:rPr>
              <a:t>. Это </a:t>
            </a:r>
            <a:r>
              <a:rPr lang="ru-RU" dirty="0">
                <a:effectLst/>
              </a:rPr>
              <a:t>свойство характеризует степень соответствия </a:t>
            </a:r>
            <a:r>
              <a:rPr lang="ru-RU" i="1" dirty="0">
                <a:effectLst/>
              </a:rPr>
              <a:t>информации</a:t>
            </a:r>
            <a:r>
              <a:rPr lang="ru-RU" dirty="0">
                <a:effectLst/>
              </a:rPr>
              <a:t> реальному объективному состоянию. Адекватная </a:t>
            </a:r>
            <a:r>
              <a:rPr lang="ru-RU" i="1" dirty="0">
                <a:effectLst/>
              </a:rPr>
              <a:t>информация</a:t>
            </a:r>
            <a:r>
              <a:rPr lang="ru-RU" dirty="0">
                <a:effectLst/>
              </a:rPr>
              <a:t> - это полная и достоверная </a:t>
            </a:r>
            <a:r>
              <a:rPr lang="ru-RU" i="1" dirty="0">
                <a:effectLst/>
              </a:rPr>
              <a:t>информация</a:t>
            </a:r>
            <a:r>
              <a:rPr lang="ru-RU" dirty="0">
                <a:effectLst/>
              </a:rPr>
              <a:t>.</a:t>
            </a:r>
          </a:p>
          <a:p>
            <a:pPr algn="just"/>
            <a:r>
              <a:rPr lang="ru-RU" dirty="0">
                <a:effectLst/>
              </a:rPr>
              <a:t>Актуальность </a:t>
            </a:r>
            <a:r>
              <a:rPr lang="ru-RU" i="1" dirty="0">
                <a:effectLst/>
              </a:rPr>
              <a:t>информации</a:t>
            </a:r>
            <a:r>
              <a:rPr lang="ru-RU" dirty="0" smtClean="0">
                <a:effectLst/>
              </a:rPr>
              <a:t>. Информация </a:t>
            </a:r>
            <a:r>
              <a:rPr lang="ru-RU" dirty="0">
                <a:effectLst/>
              </a:rPr>
              <a:t>должна быть актуальной, т.е. не устаревшей. Это свойство </a:t>
            </a:r>
            <a:r>
              <a:rPr lang="ru-RU" i="1" dirty="0">
                <a:effectLst/>
              </a:rPr>
              <a:t>информации</a:t>
            </a:r>
            <a:r>
              <a:rPr lang="ru-RU" dirty="0">
                <a:effectLst/>
              </a:rPr>
              <a:t> характеризует степень соответствия </a:t>
            </a:r>
            <a:r>
              <a:rPr lang="ru-RU" i="1" dirty="0">
                <a:effectLst/>
              </a:rPr>
              <a:t>информации</a:t>
            </a:r>
            <a:r>
              <a:rPr lang="ru-RU" dirty="0">
                <a:effectLst/>
              </a:rPr>
              <a:t> настоящему моменту времени.</a:t>
            </a:r>
          </a:p>
          <a:p>
            <a:pPr algn="just"/>
            <a:r>
              <a:rPr lang="ru-RU" dirty="0">
                <a:effectLst/>
              </a:rPr>
              <a:t>Ясность </a:t>
            </a:r>
            <a:r>
              <a:rPr lang="ru-RU" i="1" dirty="0">
                <a:effectLst/>
              </a:rPr>
              <a:t>информации</a:t>
            </a:r>
            <a:r>
              <a:rPr lang="ru-RU" dirty="0" smtClean="0">
                <a:effectLst/>
              </a:rPr>
              <a:t>. Информация </a:t>
            </a:r>
            <a:r>
              <a:rPr lang="ru-RU" dirty="0">
                <a:effectLst/>
              </a:rPr>
              <a:t>должна быть понятна тому кругу лиц, для которого она предназначена.</a:t>
            </a:r>
          </a:p>
          <a:p>
            <a:pPr algn="just"/>
            <a:r>
              <a:rPr lang="ru-RU" dirty="0">
                <a:effectLst/>
              </a:rPr>
              <a:t>Доступность </a:t>
            </a:r>
            <a:r>
              <a:rPr lang="ru-RU" i="1" dirty="0">
                <a:effectLst/>
              </a:rPr>
              <a:t>информации</a:t>
            </a:r>
            <a:r>
              <a:rPr lang="ru-RU" dirty="0" smtClean="0">
                <a:effectLst/>
              </a:rPr>
              <a:t>. Доступность </a:t>
            </a:r>
            <a:r>
              <a:rPr lang="ru-RU" dirty="0">
                <a:effectLst/>
              </a:rPr>
              <a:t>характеризует меру возможности получить определенную информацию. На это свойство </a:t>
            </a:r>
            <a:r>
              <a:rPr lang="ru-RU" i="1" dirty="0">
                <a:effectLst/>
              </a:rPr>
              <a:t>информации</a:t>
            </a:r>
            <a:r>
              <a:rPr lang="ru-RU" dirty="0">
                <a:effectLst/>
              </a:rPr>
              <a:t> влияют одновременно доступность данных и доступность адекватных методов.</a:t>
            </a:r>
          </a:p>
          <a:p>
            <a:pPr algn="just"/>
            <a:r>
              <a:rPr lang="ru-RU" dirty="0">
                <a:effectLst/>
              </a:rPr>
              <a:t>Субъективность </a:t>
            </a:r>
            <a:r>
              <a:rPr lang="ru-RU" i="1" dirty="0">
                <a:effectLst/>
              </a:rPr>
              <a:t>информации</a:t>
            </a:r>
            <a:r>
              <a:rPr lang="ru-RU" dirty="0" smtClean="0">
                <a:effectLst/>
              </a:rPr>
              <a:t>. </a:t>
            </a:r>
            <a:r>
              <a:rPr lang="ru-RU" i="1" dirty="0" smtClean="0">
                <a:effectLst/>
              </a:rPr>
              <a:t>Информация</a:t>
            </a:r>
            <a:r>
              <a:rPr lang="ru-RU" dirty="0">
                <a:effectLst/>
              </a:rPr>
              <a:t> носит субъективный характер, она определяется степенью восприятия субъекта (получателя </a:t>
            </a:r>
            <a:r>
              <a:rPr lang="ru-RU" i="1" dirty="0">
                <a:effectLst/>
              </a:rPr>
              <a:t>информации</a:t>
            </a:r>
            <a:r>
              <a:rPr lang="ru-RU" dirty="0">
                <a:effectLst/>
              </a:rPr>
              <a:t> 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77832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effectLst/>
              </a:rPr>
              <a:t>Требования, предъявляемые к информации</a:t>
            </a:r>
            <a:br>
              <a:rPr lang="ru-RU" b="1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2149" y="1763486"/>
            <a:ext cx="10580913" cy="4924697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dirty="0">
                <a:effectLst/>
              </a:rPr>
              <a:t>Динамический характер </a:t>
            </a:r>
            <a:r>
              <a:rPr lang="ru-RU" i="1" dirty="0">
                <a:effectLst/>
              </a:rPr>
              <a:t>информации</a:t>
            </a:r>
            <a:r>
              <a:rPr lang="ru-RU" dirty="0" smtClean="0">
                <a:effectLst/>
              </a:rPr>
              <a:t>. Информация </a:t>
            </a:r>
            <a:r>
              <a:rPr lang="ru-RU" dirty="0">
                <a:effectLst/>
              </a:rPr>
              <a:t>существует только в момент взаимодействия данных и методов, т.е. в момент информационного процесса. Остальное время она пребывает в состоянии данных.</a:t>
            </a:r>
          </a:p>
          <a:p>
            <a:pPr algn="just"/>
            <a:r>
              <a:rPr lang="ru-RU" dirty="0">
                <a:effectLst/>
              </a:rPr>
              <a:t>Адекватность используемых методов</a:t>
            </a:r>
            <a:r>
              <a:rPr lang="ru-RU" dirty="0" smtClean="0">
                <a:effectLst/>
              </a:rPr>
              <a:t>. Информация </a:t>
            </a:r>
            <a:r>
              <a:rPr lang="ru-RU" dirty="0">
                <a:effectLst/>
              </a:rPr>
              <a:t>извлекается из данных. Однако в результате использования одних и тех же данных может появляться разная </a:t>
            </a:r>
            <a:r>
              <a:rPr lang="ru-RU" i="1" dirty="0">
                <a:effectLst/>
              </a:rPr>
              <a:t>информация</a:t>
            </a:r>
            <a:r>
              <a:rPr lang="ru-RU" dirty="0">
                <a:effectLst/>
              </a:rPr>
              <a:t>. Это зависит от адекватности выбранных методов обработки исходных данных.</a:t>
            </a:r>
          </a:p>
          <a:p>
            <a:pPr algn="just"/>
            <a:r>
              <a:rPr lang="ru-RU" dirty="0">
                <a:effectLst/>
              </a:rPr>
              <a:t>Данные, по своей сути, являются объективными. Методы являются субъективными, в основе методов лежат алгоритмы, субъективно составленные и подготовленные. Таким образом, </a:t>
            </a:r>
            <a:r>
              <a:rPr lang="ru-RU" i="1" dirty="0">
                <a:effectLst/>
              </a:rPr>
              <a:t>информация</a:t>
            </a:r>
            <a:r>
              <a:rPr lang="ru-RU" dirty="0">
                <a:effectLst/>
              </a:rPr>
              <a:t> возникает и существует в момент диалектического взаимодействия объективных данных и субъективных методов.</a:t>
            </a:r>
          </a:p>
          <a:p>
            <a:pPr algn="just"/>
            <a:r>
              <a:rPr lang="ru-RU" dirty="0">
                <a:effectLst/>
              </a:rPr>
              <a:t>Для бизнеса </a:t>
            </a:r>
            <a:r>
              <a:rPr lang="ru-RU" i="1" dirty="0">
                <a:effectLst/>
              </a:rPr>
              <a:t>информация</a:t>
            </a:r>
            <a:r>
              <a:rPr lang="ru-RU" dirty="0">
                <a:effectLst/>
              </a:rPr>
              <a:t> является исходной составляющей принятия решений.</a:t>
            </a:r>
          </a:p>
          <a:p>
            <a:pPr marL="0" indent="0" algn="just">
              <a:buNone/>
            </a:pPr>
            <a:r>
              <a:rPr lang="ru-RU" dirty="0">
                <a:effectLst/>
              </a:rPr>
              <a:t>Всю информацию, возникающую в процессе функционирования бизнеса и управления им, можно классифицировать определенным образом. В зависимости от источника получения, информацию разделяют на внутреннюю и внешнюю (например, </a:t>
            </a:r>
            <a:r>
              <a:rPr lang="ru-RU" i="1" dirty="0">
                <a:effectLst/>
              </a:rPr>
              <a:t>информация</a:t>
            </a:r>
            <a:r>
              <a:rPr lang="ru-RU" dirty="0">
                <a:effectLst/>
              </a:rPr>
              <a:t>, описывающая явления, происходящие за пределами фирмы, но имеющие к ней непосредственное отношение).</a:t>
            </a:r>
          </a:p>
          <a:p>
            <a:pPr algn="just"/>
            <a:r>
              <a:rPr lang="ru-RU" dirty="0">
                <a:effectLst/>
              </a:rPr>
              <a:t>Также </a:t>
            </a:r>
            <a:r>
              <a:rPr lang="ru-RU" i="1" dirty="0">
                <a:effectLst/>
              </a:rPr>
              <a:t>информация</a:t>
            </a:r>
            <a:r>
              <a:rPr lang="ru-RU" dirty="0">
                <a:effectLst/>
              </a:rPr>
              <a:t> может быть классифицирована на фактическую и прогнозную. К фактической </a:t>
            </a:r>
            <a:r>
              <a:rPr lang="ru-RU" i="1" dirty="0">
                <a:effectLst/>
              </a:rPr>
              <a:t>информации</a:t>
            </a:r>
            <a:r>
              <a:rPr lang="ru-RU" dirty="0">
                <a:effectLst/>
              </a:rPr>
              <a:t> о бизнесе относится </a:t>
            </a:r>
            <a:r>
              <a:rPr lang="ru-RU" i="1" dirty="0">
                <a:effectLst/>
              </a:rPr>
              <a:t>информация</a:t>
            </a:r>
            <a:r>
              <a:rPr lang="ru-RU" dirty="0">
                <a:effectLst/>
              </a:rPr>
              <a:t>, характеризующая свершившиеся факты; она является точной. Прогнозная </a:t>
            </a:r>
            <a:r>
              <a:rPr lang="ru-RU" i="1" dirty="0">
                <a:effectLst/>
              </a:rPr>
              <a:t>информация</a:t>
            </a:r>
            <a:r>
              <a:rPr lang="ru-RU" dirty="0">
                <a:effectLst/>
              </a:rPr>
              <a:t> является рассчитываемой или предполагаемой, поэтому ее нельзя считать точной, она может иметь определенную погрешность.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77375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effectLst/>
              </a:rPr>
              <a:t>Знания</a:t>
            </a:r>
            <a:br>
              <a:rPr lang="ru-RU" b="1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580606"/>
            <a:ext cx="9905999" cy="4676503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>
                <a:effectLst/>
              </a:rPr>
              <a:t>совокупность фактов, закономерностей и эвристических правил, с помощью которых решается поставленная задача.</a:t>
            </a:r>
          </a:p>
          <a:p>
            <a:pPr algn="just"/>
            <a:r>
              <a:rPr lang="ru-RU" dirty="0">
                <a:effectLst/>
              </a:rPr>
              <a:t>Итак, формирование </a:t>
            </a:r>
            <a:r>
              <a:rPr lang="ru-RU" i="1" dirty="0">
                <a:effectLst/>
              </a:rPr>
              <a:t>информации</a:t>
            </a:r>
            <a:r>
              <a:rPr lang="ru-RU" dirty="0">
                <a:effectLst/>
              </a:rPr>
              <a:t> происходит в процессе сбора и передачи, т.е. обработки данных. Каким же образом из </a:t>
            </a:r>
            <a:r>
              <a:rPr lang="ru-RU" i="1" dirty="0" smtClean="0">
                <a:effectLst/>
              </a:rPr>
              <a:t>информации </a:t>
            </a:r>
            <a:r>
              <a:rPr lang="ru-RU" dirty="0" smtClean="0">
                <a:effectLst/>
              </a:rPr>
              <a:t>получают</a:t>
            </a:r>
            <a:r>
              <a:rPr lang="ru-RU" dirty="0">
                <a:effectLst/>
              </a:rPr>
              <a:t> </a:t>
            </a:r>
            <a:r>
              <a:rPr lang="ru-RU" i="1" dirty="0">
                <a:effectLst/>
              </a:rPr>
              <a:t>знания</a:t>
            </a:r>
            <a:r>
              <a:rPr lang="ru-RU" dirty="0">
                <a:effectLst/>
              </a:rPr>
              <a:t>?</a:t>
            </a:r>
          </a:p>
          <a:p>
            <a:pPr algn="just"/>
            <a:r>
              <a:rPr lang="ru-RU" dirty="0">
                <a:effectLst/>
              </a:rPr>
              <a:t>Все чаще истинные </a:t>
            </a:r>
            <a:r>
              <a:rPr lang="ru-RU" i="1" dirty="0">
                <a:effectLst/>
              </a:rPr>
              <a:t>знания</a:t>
            </a:r>
            <a:r>
              <a:rPr lang="ru-RU" dirty="0">
                <a:effectLst/>
              </a:rPr>
              <a:t> образуются на основе распределенных взаимосвязей разнородной </a:t>
            </a:r>
            <a:r>
              <a:rPr lang="ru-RU" i="1" dirty="0" smtClean="0">
                <a:effectLst/>
              </a:rPr>
              <a:t>информации</a:t>
            </a:r>
            <a:r>
              <a:rPr lang="ru-RU" dirty="0" smtClean="0">
                <a:effectLst/>
              </a:rPr>
              <a:t>. </a:t>
            </a:r>
            <a:r>
              <a:rPr lang="ru-RU" dirty="0">
                <a:effectLst/>
              </a:rPr>
              <a:t>Когда </a:t>
            </a:r>
            <a:r>
              <a:rPr lang="ru-RU" i="1" dirty="0" smtClean="0">
                <a:effectLst/>
              </a:rPr>
              <a:t>информация </a:t>
            </a:r>
            <a:r>
              <a:rPr lang="ru-RU" dirty="0" smtClean="0">
                <a:effectLst/>
              </a:rPr>
              <a:t>собрана </a:t>
            </a:r>
            <a:r>
              <a:rPr lang="ru-RU" dirty="0">
                <a:effectLst/>
              </a:rPr>
              <a:t>и передана для получения явно не определенного заранее результата, то вы получаете </a:t>
            </a:r>
            <a:r>
              <a:rPr lang="ru-RU" i="1" dirty="0">
                <a:effectLst/>
              </a:rPr>
              <a:t>знания</a:t>
            </a:r>
            <a:r>
              <a:rPr lang="ru-RU" dirty="0">
                <a:effectLst/>
              </a:rPr>
              <a:t>. Сама </a:t>
            </a:r>
            <a:r>
              <a:rPr lang="ru-RU" i="1" dirty="0">
                <a:effectLst/>
              </a:rPr>
              <a:t>по</a:t>
            </a:r>
            <a:r>
              <a:rPr lang="ru-RU" dirty="0">
                <a:effectLst/>
              </a:rPr>
              <a:t> себе </a:t>
            </a:r>
            <a:r>
              <a:rPr lang="ru-RU" i="1" dirty="0">
                <a:effectLst/>
              </a:rPr>
              <a:t>информация</a:t>
            </a:r>
            <a:r>
              <a:rPr lang="ru-RU" dirty="0">
                <a:effectLst/>
              </a:rPr>
              <a:t> в чистом виде бессмысленна. Отсюда следует </a:t>
            </a:r>
            <a:r>
              <a:rPr lang="ru-RU" i="1" dirty="0">
                <a:effectLst/>
              </a:rPr>
              <a:t>вывод</a:t>
            </a:r>
            <a:r>
              <a:rPr lang="ru-RU" dirty="0">
                <a:effectLst/>
              </a:rPr>
              <a:t>, что </a:t>
            </a:r>
            <a:r>
              <a:rPr lang="ru-RU" i="1" dirty="0">
                <a:effectLst/>
              </a:rPr>
              <a:t>информация</a:t>
            </a:r>
            <a:r>
              <a:rPr lang="ru-RU" dirty="0">
                <a:effectLst/>
              </a:rPr>
              <a:t> - это чье-то тактическое </a:t>
            </a:r>
            <a:r>
              <a:rPr lang="ru-RU" i="1" dirty="0">
                <a:effectLst/>
              </a:rPr>
              <a:t>знание</a:t>
            </a:r>
            <a:r>
              <a:rPr lang="ru-RU" dirty="0">
                <a:effectLst/>
              </a:rPr>
              <a:t>, передаваемое в виде символов и при помощи каких-либо прикладных средств.</a:t>
            </a:r>
          </a:p>
          <a:p>
            <a:pPr marL="0" indent="0" algn="just">
              <a:buNone/>
            </a:pPr>
            <a:r>
              <a:rPr lang="ru-RU" i="1" dirty="0">
                <a:effectLst/>
              </a:rPr>
              <a:t>По</a:t>
            </a:r>
            <a:r>
              <a:rPr lang="ru-RU" dirty="0">
                <a:effectLst/>
              </a:rPr>
              <a:t> определению </a:t>
            </a:r>
            <a:r>
              <a:rPr lang="ru-RU" dirty="0" err="1">
                <a:effectLst/>
              </a:rPr>
              <a:t>Денхема</a:t>
            </a:r>
            <a:r>
              <a:rPr lang="ru-RU" dirty="0">
                <a:effectLst/>
              </a:rPr>
              <a:t> Грэя, </a:t>
            </a:r>
            <a:r>
              <a:rPr lang="ru-RU" dirty="0" smtClean="0">
                <a:effectLst/>
              </a:rPr>
              <a:t>"</a:t>
            </a:r>
            <a:r>
              <a:rPr lang="ru-RU" i="1" dirty="0" smtClean="0">
                <a:effectLst/>
              </a:rPr>
              <a:t>знания</a:t>
            </a:r>
            <a:r>
              <a:rPr lang="ru-RU" dirty="0">
                <a:effectLst/>
              </a:rPr>
              <a:t> - это абсолютное использование </a:t>
            </a:r>
            <a:r>
              <a:rPr lang="ru-RU" i="1" dirty="0">
                <a:effectLst/>
              </a:rPr>
              <a:t>информации</a:t>
            </a:r>
            <a:r>
              <a:rPr lang="ru-RU" dirty="0">
                <a:effectLst/>
              </a:rPr>
              <a:t> и данных, совместно с потенциалом практического опыта людей, способностями, идеями, интуицией, убежденностью и мотивациями".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12366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>
                <a:effectLst/>
              </a:rPr>
              <a:t>Знания</a:t>
            </a:r>
            <a:r>
              <a:rPr lang="ru-RU" dirty="0">
                <a:effectLst/>
              </a:rPr>
              <a:t> имеют определенные свойства, которые отличают их от </a:t>
            </a:r>
            <a:r>
              <a:rPr lang="ru-RU" i="1" dirty="0">
                <a:effectLst/>
              </a:rPr>
              <a:t>информации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2249486"/>
            <a:ext cx="9905999" cy="4242753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b="1" dirty="0">
                <a:effectLst/>
              </a:rPr>
              <a:t>Структурированность</a:t>
            </a:r>
            <a:r>
              <a:rPr lang="ru-RU" dirty="0">
                <a:effectLst/>
              </a:rPr>
              <a:t>. </a:t>
            </a:r>
            <a:r>
              <a:rPr lang="ru-RU" i="1" dirty="0">
                <a:effectLst/>
              </a:rPr>
              <a:t>Знания</a:t>
            </a:r>
            <a:r>
              <a:rPr lang="ru-RU" dirty="0">
                <a:effectLst/>
              </a:rPr>
              <a:t> должны быть "разложены по полочкам".</a:t>
            </a:r>
          </a:p>
          <a:p>
            <a:pPr algn="just"/>
            <a:r>
              <a:rPr lang="ru-RU" b="1" dirty="0">
                <a:effectLst/>
              </a:rPr>
              <a:t>Удобство доступа и усвоения</a:t>
            </a:r>
            <a:r>
              <a:rPr lang="ru-RU" dirty="0">
                <a:effectLst/>
              </a:rPr>
              <a:t>. Для человека - это способность быстро понять и запомнить или, наоборот, вспомнить; для компьютерных знаний - средства доступа к </a:t>
            </a:r>
            <a:r>
              <a:rPr lang="ru-RU" i="1" dirty="0">
                <a:effectLst/>
              </a:rPr>
              <a:t>знаниям</a:t>
            </a:r>
            <a:r>
              <a:rPr lang="ru-RU" dirty="0">
                <a:effectLst/>
              </a:rPr>
              <a:t>.</a:t>
            </a:r>
          </a:p>
          <a:p>
            <a:pPr algn="just"/>
            <a:r>
              <a:rPr lang="ru-RU" b="1" dirty="0">
                <a:effectLst/>
              </a:rPr>
              <a:t>Лаконичность</a:t>
            </a:r>
            <a:r>
              <a:rPr lang="ru-RU" dirty="0">
                <a:effectLst/>
              </a:rPr>
              <a:t>. Лаконичность позволяет быстро осваивать и перерабатывать </a:t>
            </a:r>
            <a:r>
              <a:rPr lang="ru-RU" i="1" dirty="0">
                <a:effectLst/>
              </a:rPr>
              <a:t>знания</a:t>
            </a:r>
            <a:r>
              <a:rPr lang="ru-RU" dirty="0">
                <a:effectLst/>
              </a:rPr>
              <a:t> и повышает "коэффициент полезного содержания". В данный список лаконичность была добавлена из-за всем известной проблемы шума и мусорных документов, характерной именно для компьютерной </a:t>
            </a:r>
            <a:r>
              <a:rPr lang="ru-RU" i="1" dirty="0">
                <a:effectLst/>
              </a:rPr>
              <a:t>информации</a:t>
            </a:r>
            <a:r>
              <a:rPr lang="ru-RU" dirty="0">
                <a:effectLst/>
              </a:rPr>
              <a:t> - </a:t>
            </a:r>
            <a:r>
              <a:rPr lang="ru-RU" dirty="0" err="1">
                <a:effectLst/>
              </a:rPr>
              <a:t>Internet</a:t>
            </a:r>
            <a:r>
              <a:rPr lang="ru-RU" dirty="0">
                <a:effectLst/>
              </a:rPr>
              <a:t> и </a:t>
            </a:r>
            <a:r>
              <a:rPr lang="ru-RU" i="1" dirty="0">
                <a:effectLst/>
              </a:rPr>
              <a:t>электронного документооборота</a:t>
            </a:r>
            <a:r>
              <a:rPr lang="ru-RU" dirty="0">
                <a:effectLst/>
              </a:rPr>
              <a:t>.</a:t>
            </a:r>
          </a:p>
          <a:p>
            <a:pPr algn="just"/>
            <a:r>
              <a:rPr lang="ru-RU" b="1" dirty="0">
                <a:effectLst/>
              </a:rPr>
              <a:t>Непротиворечивость</a:t>
            </a:r>
            <a:r>
              <a:rPr lang="ru-RU" dirty="0">
                <a:effectLst/>
              </a:rPr>
              <a:t>. </a:t>
            </a:r>
            <a:r>
              <a:rPr lang="ru-RU" i="1" dirty="0">
                <a:effectLst/>
              </a:rPr>
              <a:t>Знания</a:t>
            </a:r>
            <a:r>
              <a:rPr lang="ru-RU" dirty="0">
                <a:effectLst/>
              </a:rPr>
              <a:t> не должны противоречить друг другу.</a:t>
            </a:r>
          </a:p>
          <a:p>
            <a:pPr algn="just"/>
            <a:r>
              <a:rPr lang="ru-RU" b="1" dirty="0">
                <a:effectLst/>
              </a:rPr>
              <a:t>Процедуры обработки</a:t>
            </a:r>
            <a:r>
              <a:rPr lang="ru-RU" dirty="0">
                <a:effectLst/>
              </a:rPr>
              <a:t>. </a:t>
            </a:r>
            <a:r>
              <a:rPr lang="ru-RU" i="1" dirty="0">
                <a:effectLst/>
              </a:rPr>
              <a:t>Знания</a:t>
            </a:r>
            <a:r>
              <a:rPr lang="ru-RU" dirty="0">
                <a:effectLst/>
              </a:rPr>
              <a:t> нужны для того, чтобы их использовать. Одно из главных свойств знаний - возможность их передачи другим и способность делать выводы на их основе. Для этого должны существовать процедуры обработки знаний. Способность делать выводы означает для машины наличие процедур обработки и вывода и подготовленность структур данных для такой обработки, т.е. наличие специальных форматов знаний.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9889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effectLst/>
              </a:rPr>
              <a:t>Классификация</a:t>
            </a:r>
            <a:r>
              <a:rPr lang="ru-RU" dirty="0">
                <a:effectLst/>
              </a:rPr>
              <a:t> (</a:t>
            </a:r>
            <a:r>
              <a:rPr lang="en-US" i="1" dirty="0">
                <a:effectLst/>
              </a:rPr>
              <a:t>Classification</a:t>
            </a:r>
            <a:r>
              <a:rPr lang="en-US" dirty="0">
                <a:effectLst/>
              </a:rPr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>
                <a:effectLst/>
              </a:rPr>
              <a:t> </a:t>
            </a:r>
            <a:r>
              <a:rPr lang="ru-RU" dirty="0">
                <a:effectLst/>
              </a:rPr>
              <a:t>Наиболее простая и распространенная задача </a:t>
            </a:r>
            <a:r>
              <a:rPr lang="ru-RU" i="1" dirty="0" err="1">
                <a:effectLst/>
              </a:rPr>
              <a:t>Data</a:t>
            </a:r>
            <a:r>
              <a:rPr lang="ru-RU" dirty="0">
                <a:effectLst/>
              </a:rPr>
              <a:t> </a:t>
            </a:r>
            <a:r>
              <a:rPr lang="ru-RU" dirty="0" err="1">
                <a:effectLst/>
              </a:rPr>
              <a:t>Mining</a:t>
            </a:r>
            <a:r>
              <a:rPr lang="ru-RU" dirty="0">
                <a:effectLst/>
              </a:rPr>
              <a:t>. В результате решения задачи классификации обнаруживаются признаки, которые характеризуют группы объектов исследуемого набора данных - классы; </a:t>
            </a:r>
            <a:r>
              <a:rPr lang="ru-RU" i="1" dirty="0">
                <a:effectLst/>
              </a:rPr>
              <a:t>по</a:t>
            </a:r>
            <a:r>
              <a:rPr lang="ru-RU" dirty="0">
                <a:effectLst/>
              </a:rPr>
              <a:t> этим признакам новый </a:t>
            </a:r>
            <a:r>
              <a:rPr lang="ru-RU" i="1" dirty="0">
                <a:effectLst/>
              </a:rPr>
              <a:t>объект</a:t>
            </a:r>
            <a:r>
              <a:rPr lang="ru-RU" dirty="0">
                <a:effectLst/>
              </a:rPr>
              <a:t> можно отнести к тому или иному классу.</a:t>
            </a:r>
          </a:p>
          <a:p>
            <a:pPr algn="just"/>
            <a:r>
              <a:rPr lang="ru-RU" dirty="0">
                <a:effectLst/>
              </a:rPr>
              <a:t>Методы решения. Для решения задачи классификации могут использоваться методы: ближайшего соседа (</a:t>
            </a:r>
            <a:r>
              <a:rPr lang="ru-RU" dirty="0" err="1">
                <a:effectLst/>
              </a:rPr>
              <a:t>Nearest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Neighbor</a:t>
            </a:r>
            <a:r>
              <a:rPr lang="ru-RU" dirty="0">
                <a:effectLst/>
              </a:rPr>
              <a:t>); k-ближайшего соседа (k-</a:t>
            </a:r>
            <a:r>
              <a:rPr lang="ru-RU" dirty="0" err="1">
                <a:effectLst/>
              </a:rPr>
              <a:t>Nearest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Neighbor</a:t>
            </a:r>
            <a:r>
              <a:rPr lang="ru-RU" dirty="0">
                <a:effectLst/>
              </a:rPr>
              <a:t>); байесовские сети (</a:t>
            </a:r>
            <a:r>
              <a:rPr lang="ru-RU" i="1" dirty="0" err="1">
                <a:effectLst/>
              </a:rPr>
              <a:t>Bayesian</a:t>
            </a:r>
            <a:r>
              <a:rPr lang="ru-RU" i="1" dirty="0">
                <a:effectLst/>
              </a:rPr>
              <a:t> </a:t>
            </a:r>
            <a:r>
              <a:rPr lang="ru-RU" i="1" dirty="0" err="1">
                <a:effectLst/>
              </a:rPr>
              <a:t>Networks</a:t>
            </a:r>
            <a:r>
              <a:rPr lang="ru-RU" dirty="0">
                <a:effectLst/>
              </a:rPr>
              <a:t>); </a:t>
            </a:r>
            <a:r>
              <a:rPr lang="ru-RU" i="1" dirty="0">
                <a:effectLst/>
              </a:rPr>
              <a:t>индукция</a:t>
            </a:r>
            <a:r>
              <a:rPr lang="ru-RU" dirty="0">
                <a:effectLst/>
              </a:rPr>
              <a:t> деревьев решений; нейронные сети (</a:t>
            </a:r>
            <a:r>
              <a:rPr lang="ru-RU" i="1" dirty="0" err="1">
                <a:effectLst/>
              </a:rPr>
              <a:t>neural</a:t>
            </a:r>
            <a:r>
              <a:rPr lang="ru-RU" i="1" dirty="0">
                <a:effectLst/>
              </a:rPr>
              <a:t> </a:t>
            </a:r>
            <a:r>
              <a:rPr lang="ru-RU" i="1" dirty="0" err="1">
                <a:effectLst/>
              </a:rPr>
              <a:t>networks</a:t>
            </a:r>
            <a:r>
              <a:rPr lang="ru-RU" dirty="0">
                <a:effectLst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4766186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effectLst/>
              </a:rPr>
              <a:t>Кластеризация</a:t>
            </a:r>
            <a:r>
              <a:rPr lang="ru-RU" dirty="0">
                <a:effectLst/>
              </a:rPr>
              <a:t> (</a:t>
            </a:r>
            <a:r>
              <a:rPr lang="en-US" dirty="0">
                <a:effectLst/>
              </a:rPr>
              <a:t>Clustering)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4583" y="2249487"/>
            <a:ext cx="10763793" cy="3541714"/>
          </a:xfrm>
        </p:spPr>
        <p:txBody>
          <a:bodyPr>
            <a:normAutofit/>
          </a:bodyPr>
          <a:lstStyle/>
          <a:p>
            <a:pPr algn="just"/>
            <a:r>
              <a:rPr lang="ru-RU" i="1" dirty="0" smtClean="0">
                <a:effectLst/>
              </a:rPr>
              <a:t>Кластеризация</a:t>
            </a:r>
            <a:r>
              <a:rPr lang="ru-RU" dirty="0">
                <a:effectLst/>
              </a:rPr>
              <a:t> является логическим продолжением идеи классификации. Это задача более сложная, особенность кластеризации заключается в том, что классы объектов изначально не предопределены. Результатом кластеризации является </a:t>
            </a:r>
            <a:r>
              <a:rPr lang="ru-RU" i="1" dirty="0">
                <a:effectLst/>
              </a:rPr>
              <a:t>разбиение</a:t>
            </a:r>
            <a:r>
              <a:rPr lang="ru-RU" dirty="0">
                <a:effectLst/>
              </a:rPr>
              <a:t> объектов на группы.</a:t>
            </a:r>
          </a:p>
          <a:p>
            <a:pPr algn="just"/>
            <a:r>
              <a:rPr lang="ru-RU" dirty="0">
                <a:effectLst/>
              </a:rPr>
              <a:t>Пример метода решения задачи кластеризации: обучение "без учителя" особого вида нейронных сетей - </a:t>
            </a:r>
            <a:r>
              <a:rPr lang="ru-RU" i="1" dirty="0">
                <a:effectLst/>
              </a:rPr>
              <a:t>самоорганизующихся </a:t>
            </a:r>
            <a:r>
              <a:rPr lang="ru-RU" i="1" dirty="0" smtClean="0">
                <a:effectLst/>
              </a:rPr>
              <a:t>карт </a:t>
            </a:r>
            <a:r>
              <a:rPr lang="ru-RU" dirty="0" err="1" smtClean="0">
                <a:effectLst/>
              </a:rPr>
              <a:t>Кохонена</a:t>
            </a:r>
            <a:r>
              <a:rPr lang="ru-RU" dirty="0">
                <a:effectLst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08148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effectLst/>
              </a:rPr>
              <a:t>Ассоциация</a:t>
            </a:r>
            <a:r>
              <a:rPr lang="ru-RU" dirty="0">
                <a:effectLst/>
              </a:rPr>
              <a:t> (</a:t>
            </a:r>
            <a:r>
              <a:rPr lang="en-US" dirty="0">
                <a:effectLst/>
              </a:rPr>
              <a:t>Associations)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>
                <a:effectLst/>
              </a:rPr>
              <a:t>В </a:t>
            </a:r>
            <a:r>
              <a:rPr lang="ru-RU" dirty="0">
                <a:effectLst/>
              </a:rPr>
              <a:t>ходе решения задачи поиска ассоциативных правил отыскиваются закономерности между связанными событиями в наборе данных.</a:t>
            </a:r>
          </a:p>
          <a:p>
            <a:pPr algn="just"/>
            <a:r>
              <a:rPr lang="ru-RU" dirty="0">
                <a:effectLst/>
              </a:rPr>
              <a:t>Отличие </a:t>
            </a:r>
            <a:r>
              <a:rPr lang="ru-RU" i="1" dirty="0">
                <a:effectLst/>
              </a:rPr>
              <a:t>ассоциации</a:t>
            </a:r>
            <a:r>
              <a:rPr lang="ru-RU" dirty="0">
                <a:effectLst/>
              </a:rPr>
              <a:t> от двух предыдущих </a:t>
            </a:r>
            <a:r>
              <a:rPr lang="ru-RU" i="1" dirty="0">
                <a:effectLst/>
              </a:rPr>
              <a:t>задач </a:t>
            </a:r>
            <a:r>
              <a:rPr lang="ru-RU" i="1" dirty="0" err="1">
                <a:effectLst/>
              </a:rPr>
              <a:t>Data</a:t>
            </a:r>
            <a:r>
              <a:rPr lang="ru-RU" i="1" dirty="0">
                <a:effectLst/>
              </a:rPr>
              <a:t> </a:t>
            </a:r>
            <a:r>
              <a:rPr lang="ru-RU" i="1" dirty="0" err="1">
                <a:effectLst/>
              </a:rPr>
              <a:t>Mining</a:t>
            </a:r>
            <a:r>
              <a:rPr lang="ru-RU" dirty="0">
                <a:effectLst/>
              </a:rPr>
              <a:t>: </a:t>
            </a:r>
            <a:r>
              <a:rPr lang="ru-RU" i="1" dirty="0">
                <a:effectLst/>
              </a:rPr>
              <a:t>поиск</a:t>
            </a:r>
            <a:r>
              <a:rPr lang="ru-RU" dirty="0">
                <a:effectLst/>
              </a:rPr>
              <a:t> закономерностей осуществляется не на основе свойств анализируемого объекта, а между несколькими событиями, которые происходят одновременно.</a:t>
            </a:r>
          </a:p>
          <a:p>
            <a:pPr algn="just"/>
            <a:r>
              <a:rPr lang="ru-RU" dirty="0">
                <a:effectLst/>
              </a:rPr>
              <a:t>Наиболее известный </a:t>
            </a:r>
            <a:r>
              <a:rPr lang="ru-RU" i="1" dirty="0">
                <a:effectLst/>
              </a:rPr>
              <a:t>алгоритм</a:t>
            </a:r>
            <a:r>
              <a:rPr lang="ru-RU" dirty="0">
                <a:effectLst/>
              </a:rPr>
              <a:t> решения задачи поиска ассоциативных правил - </a:t>
            </a:r>
            <a:r>
              <a:rPr lang="ru-RU" i="1" dirty="0">
                <a:effectLst/>
              </a:rPr>
              <a:t>алгоритм</a:t>
            </a:r>
            <a:r>
              <a:rPr lang="ru-RU" dirty="0">
                <a:effectLst/>
              </a:rPr>
              <a:t> </a:t>
            </a:r>
            <a:r>
              <a:rPr lang="ru-RU" dirty="0" err="1">
                <a:effectLst/>
              </a:rPr>
              <a:t>Apriori</a:t>
            </a:r>
            <a:r>
              <a:rPr lang="ru-RU" dirty="0">
                <a:effectLst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3172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dirty="0">
                <a:effectLst/>
              </a:rPr>
              <a:t>Предположим необходимо облегчить покупателям поиск товаров в супермаркете и разместить «ассоциированные» товары ближе друг к другу.</a:t>
            </a:r>
          </a:p>
          <a:p>
            <a:pPr algn="just"/>
            <a:r>
              <a:rPr lang="ru-RU" dirty="0">
                <a:effectLst/>
              </a:rPr>
              <a:t>Например, покупатель берёт томаты и идёт к кассе, стоит ли размещать на его пути соль? Часто ли покупатель берёт помидоры и соль за раз (за одну транзакцию)? Ассоциированы ли эти товары?</a:t>
            </a:r>
          </a:p>
          <a:p>
            <a:pPr algn="just"/>
            <a:r>
              <a:rPr lang="ru-RU" dirty="0">
                <a:effectLst/>
              </a:rPr>
              <a:t>Необходимо проанализировать рыночную корзину (</a:t>
            </a:r>
            <a:r>
              <a:rPr lang="ru-RU" dirty="0" err="1">
                <a:effectLst/>
              </a:rPr>
              <a:t>market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basket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analysis</a:t>
            </a:r>
            <a:r>
              <a:rPr lang="ru-RU" dirty="0">
                <a:effectLst/>
              </a:rPr>
              <a:t>), не делая никаких предположений (о солёных помидорах) — </a:t>
            </a:r>
            <a:r>
              <a:rPr lang="ru-RU" dirty="0">
                <a:effectLst/>
                <a:hlinkClick r:id="rId2" tooltip="A priori"/>
              </a:rPr>
              <a:t>a </a:t>
            </a:r>
            <a:r>
              <a:rPr lang="ru-RU" dirty="0" err="1">
                <a:effectLst/>
                <a:hlinkClick r:id="rId2" tooltip="A priori"/>
              </a:rPr>
              <a:t>priori</a:t>
            </a:r>
            <a:r>
              <a:rPr lang="ru-RU" dirty="0">
                <a:effectLst/>
              </a:rPr>
              <a:t>  (лат.).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49432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>
                <a:effectLst/>
              </a:rPr>
              <a:t>Последовательность</a:t>
            </a:r>
            <a:r>
              <a:rPr lang="ru-RU" dirty="0">
                <a:effectLst/>
              </a:rPr>
              <a:t> (</a:t>
            </a:r>
            <a:r>
              <a:rPr lang="ru-RU" i="1" dirty="0" err="1">
                <a:effectLst/>
              </a:rPr>
              <a:t>Sequence</a:t>
            </a:r>
            <a:r>
              <a:rPr lang="ru-RU" dirty="0">
                <a:effectLst/>
              </a:rPr>
              <a:t>), или последовательная </a:t>
            </a:r>
            <a:r>
              <a:rPr lang="ru-RU" i="1" dirty="0">
                <a:effectLst/>
              </a:rPr>
              <a:t>ассоциация</a:t>
            </a:r>
            <a:r>
              <a:rPr lang="ru-RU" dirty="0">
                <a:effectLst/>
              </a:rPr>
              <a:t> </a:t>
            </a: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r>
              <a:rPr lang="ru-RU" dirty="0" smtClean="0">
                <a:effectLst/>
              </a:rPr>
              <a:t>(</a:t>
            </a:r>
            <a:r>
              <a:rPr lang="ru-RU" i="1" dirty="0" err="1">
                <a:effectLst/>
              </a:rPr>
              <a:t>sequential</a:t>
            </a:r>
            <a:r>
              <a:rPr lang="ru-RU" dirty="0">
                <a:effectLst/>
              </a:rPr>
              <a:t> </a:t>
            </a:r>
            <a:r>
              <a:rPr lang="ru-RU" i="1" dirty="0" err="1">
                <a:effectLst/>
              </a:rPr>
              <a:t>association</a:t>
            </a:r>
            <a:r>
              <a:rPr lang="ru-RU" dirty="0">
                <a:effectLst/>
              </a:rPr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2249487"/>
            <a:ext cx="10523719" cy="3541714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i="1" dirty="0" smtClean="0">
                <a:effectLst/>
              </a:rPr>
              <a:t>Последовательность</a:t>
            </a:r>
            <a:r>
              <a:rPr lang="ru-RU" dirty="0">
                <a:effectLst/>
              </a:rPr>
              <a:t> позволяет найти временные закономерности между транзакциями. </a:t>
            </a:r>
            <a:endParaRPr lang="ru-RU" dirty="0" smtClean="0">
              <a:effectLst/>
            </a:endParaRPr>
          </a:p>
          <a:p>
            <a:pPr algn="just"/>
            <a:r>
              <a:rPr lang="ru-RU" dirty="0" smtClean="0">
                <a:effectLst/>
              </a:rPr>
              <a:t>Задача</a:t>
            </a:r>
            <a:r>
              <a:rPr lang="ru-RU" dirty="0">
                <a:effectLst/>
              </a:rPr>
              <a:t> </a:t>
            </a:r>
            <a:r>
              <a:rPr lang="ru-RU" i="1" dirty="0" smtClean="0">
                <a:effectLst/>
              </a:rPr>
              <a:t>последовательности </a:t>
            </a:r>
            <a:r>
              <a:rPr lang="ru-RU" dirty="0" smtClean="0">
                <a:effectLst/>
              </a:rPr>
              <a:t>подобна</a:t>
            </a:r>
            <a:r>
              <a:rPr lang="ru-RU" dirty="0">
                <a:effectLst/>
              </a:rPr>
              <a:t> </a:t>
            </a:r>
            <a:r>
              <a:rPr lang="ru-RU" i="1" dirty="0">
                <a:effectLst/>
              </a:rPr>
              <a:t>ассоциации</a:t>
            </a:r>
            <a:r>
              <a:rPr lang="ru-RU" dirty="0">
                <a:effectLst/>
              </a:rPr>
              <a:t>, но ее целью является установление закономерностей не между одновременно наступающими событиями, а между событиями, связанными во времени (т.е. происходящими с некоторым определенным интервалом во времени). Другими словами, </a:t>
            </a:r>
            <a:r>
              <a:rPr lang="ru-RU" i="1" dirty="0">
                <a:effectLst/>
              </a:rPr>
              <a:t>последовательность</a:t>
            </a:r>
            <a:r>
              <a:rPr lang="ru-RU" dirty="0">
                <a:effectLst/>
              </a:rPr>
              <a:t> определяется высокой вероятностью цепочки связанных во времени событий. Фактически, </a:t>
            </a:r>
            <a:r>
              <a:rPr lang="ru-RU" i="1" dirty="0">
                <a:effectLst/>
              </a:rPr>
              <a:t>ассоциация</a:t>
            </a:r>
            <a:r>
              <a:rPr lang="ru-RU" dirty="0">
                <a:effectLst/>
              </a:rPr>
              <a:t> является частным случаем </a:t>
            </a:r>
            <a:r>
              <a:rPr lang="ru-RU" i="1" dirty="0">
                <a:effectLst/>
              </a:rPr>
              <a:t>последовательности</a:t>
            </a:r>
            <a:r>
              <a:rPr lang="ru-RU" dirty="0">
                <a:effectLst/>
              </a:rPr>
              <a:t> с временным шагом, равным нулю. Эту </a:t>
            </a:r>
            <a:r>
              <a:rPr lang="ru-RU" i="1" dirty="0">
                <a:effectLst/>
              </a:rPr>
              <a:t>задачу </a:t>
            </a:r>
            <a:r>
              <a:rPr lang="ru-RU" i="1" dirty="0" err="1">
                <a:effectLst/>
              </a:rPr>
              <a:t>Data</a:t>
            </a:r>
            <a:r>
              <a:rPr lang="ru-RU" i="1" dirty="0">
                <a:effectLst/>
              </a:rPr>
              <a:t> </a:t>
            </a:r>
            <a:r>
              <a:rPr lang="ru-RU" i="1" dirty="0" err="1">
                <a:effectLst/>
              </a:rPr>
              <a:t>Mining</a:t>
            </a:r>
            <a:r>
              <a:rPr lang="ru-RU" dirty="0">
                <a:effectLst/>
              </a:rPr>
              <a:t> также называют задачей нахождения последовательных шаблонов (</a:t>
            </a:r>
            <a:r>
              <a:rPr lang="ru-RU" i="1" dirty="0" err="1">
                <a:effectLst/>
              </a:rPr>
              <a:t>sequential</a:t>
            </a:r>
            <a:r>
              <a:rPr lang="ru-RU" dirty="0">
                <a:effectLst/>
              </a:rPr>
              <a:t> </a:t>
            </a:r>
            <a:r>
              <a:rPr lang="ru-RU" i="1" dirty="0" err="1">
                <a:effectLst/>
              </a:rPr>
              <a:t>pattern</a:t>
            </a:r>
            <a:r>
              <a:rPr lang="ru-RU" dirty="0">
                <a:effectLst/>
              </a:rPr>
              <a:t>).</a:t>
            </a:r>
          </a:p>
          <a:p>
            <a:pPr algn="just"/>
            <a:r>
              <a:rPr lang="ru-RU" dirty="0">
                <a:effectLst/>
              </a:rPr>
              <a:t>Правило </a:t>
            </a:r>
            <a:r>
              <a:rPr lang="ru-RU" i="1" dirty="0">
                <a:effectLst/>
              </a:rPr>
              <a:t>последовательности</a:t>
            </a:r>
            <a:r>
              <a:rPr lang="ru-RU" dirty="0">
                <a:effectLst/>
              </a:rPr>
              <a:t>: после события X через определенное время произойдет событие Y.</a:t>
            </a:r>
          </a:p>
          <a:p>
            <a:pPr algn="just"/>
            <a:r>
              <a:rPr lang="ru-RU" dirty="0">
                <a:effectLst/>
              </a:rPr>
              <a:t>Пример. После покупки квартиры жильцы в 60% случаев в течение двух недель приобретают холодильник, а в течение двух месяцев в 50% случаев приобретается </a:t>
            </a:r>
            <a:r>
              <a:rPr lang="ru-RU" i="1" dirty="0">
                <a:effectLst/>
              </a:rPr>
              <a:t>телевизор</a:t>
            </a:r>
            <a:r>
              <a:rPr lang="ru-RU" dirty="0">
                <a:effectLst/>
              </a:rPr>
              <a:t>. Решение данной задачи широко применяется в маркетинге и менеджменте, например, при управлении циклом работы с клиентом (</a:t>
            </a:r>
            <a:r>
              <a:rPr lang="ru-RU" i="1" dirty="0" err="1">
                <a:effectLst/>
              </a:rPr>
              <a:t>Customer</a:t>
            </a:r>
            <a:r>
              <a:rPr lang="ru-RU" dirty="0">
                <a:effectLst/>
              </a:rPr>
              <a:t> </a:t>
            </a:r>
            <a:r>
              <a:rPr lang="ru-RU" dirty="0" err="1">
                <a:effectLst/>
              </a:rPr>
              <a:t>Lifecycle</a:t>
            </a:r>
            <a:r>
              <a:rPr lang="ru-RU" dirty="0">
                <a:effectLst/>
              </a:rPr>
              <a:t> </a:t>
            </a:r>
            <a:r>
              <a:rPr lang="ru-RU" i="1" dirty="0" err="1">
                <a:effectLst/>
              </a:rPr>
              <a:t>Management</a:t>
            </a:r>
            <a:r>
              <a:rPr lang="ru-RU" dirty="0">
                <a:effectLst/>
              </a:rPr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34385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effectLst/>
              </a:rPr>
              <a:t>Прогнозирование</a:t>
            </a:r>
            <a:r>
              <a:rPr lang="ru-RU" dirty="0">
                <a:effectLst/>
              </a:rPr>
              <a:t> (</a:t>
            </a:r>
            <a:r>
              <a:rPr lang="en-US" i="1" dirty="0">
                <a:effectLst/>
              </a:rPr>
              <a:t>Forecasting</a:t>
            </a:r>
            <a:r>
              <a:rPr lang="en-US" dirty="0">
                <a:effectLst/>
              </a:rPr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>
                <a:effectLst/>
              </a:rPr>
              <a:t>В </a:t>
            </a:r>
            <a:r>
              <a:rPr lang="ru-RU" dirty="0">
                <a:effectLst/>
              </a:rPr>
              <a:t>результате решения задачи прогнозирования на основе особенностей исторических данных оцениваются пропущенные или же будущие значения целевых численных показателей.</a:t>
            </a:r>
          </a:p>
          <a:p>
            <a:pPr algn="just"/>
            <a:r>
              <a:rPr lang="ru-RU" dirty="0">
                <a:effectLst/>
              </a:rPr>
              <a:t>Для решения таких задач широко применяются методы математической статистики, нейронные сети и др.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04715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effectLst/>
              </a:rPr>
              <a:t>Определение отклонений или выбросов </a:t>
            </a:r>
            <a:r>
              <a:rPr lang="ru-RU" dirty="0">
                <a:effectLst/>
              </a:rPr>
              <a:t>(</a:t>
            </a:r>
            <a:r>
              <a:rPr lang="ru-RU" i="1" dirty="0" err="1">
                <a:effectLst/>
              </a:rPr>
              <a:t>Deviation</a:t>
            </a:r>
            <a:r>
              <a:rPr lang="ru-RU" dirty="0">
                <a:effectLst/>
              </a:rPr>
              <a:t> </a:t>
            </a:r>
            <a:r>
              <a:rPr lang="ru-RU" i="1" dirty="0" err="1">
                <a:effectLst/>
              </a:rPr>
              <a:t>Detection</a:t>
            </a:r>
            <a:r>
              <a:rPr lang="ru-RU" dirty="0">
                <a:effectLst/>
              </a:rPr>
              <a:t>), </a:t>
            </a:r>
            <a:r>
              <a:rPr lang="ru-RU" i="1" dirty="0">
                <a:effectLst/>
              </a:rPr>
              <a:t>анализ</a:t>
            </a:r>
            <a:r>
              <a:rPr lang="ru-RU" dirty="0">
                <a:effectLst/>
              </a:rPr>
              <a:t> отклонений или выбросов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>
                <a:effectLst/>
              </a:rPr>
              <a:t>Цель </a:t>
            </a:r>
            <a:r>
              <a:rPr lang="ru-RU" dirty="0">
                <a:effectLst/>
              </a:rPr>
              <a:t>решения данной задачи - обнаружение и </a:t>
            </a:r>
            <a:r>
              <a:rPr lang="ru-RU" i="1" dirty="0">
                <a:effectLst/>
              </a:rPr>
              <a:t>анализ данных</a:t>
            </a:r>
            <a:r>
              <a:rPr lang="ru-RU" dirty="0">
                <a:effectLst/>
              </a:rPr>
              <a:t>, наиболее отличающихся от общего </a:t>
            </a:r>
            <a:r>
              <a:rPr lang="ru-RU" i="1" dirty="0" smtClean="0">
                <a:effectLst/>
              </a:rPr>
              <a:t>множества </a:t>
            </a:r>
            <a:r>
              <a:rPr lang="ru-RU" dirty="0" smtClean="0">
                <a:effectLst/>
              </a:rPr>
              <a:t>данных</a:t>
            </a:r>
            <a:r>
              <a:rPr lang="ru-RU" dirty="0">
                <a:effectLst/>
              </a:rPr>
              <a:t>, выявление так называемых нехарактерных шаблонов.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63836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Circuit">
      <a:dk1>
        <a:sysClr val="windowText" lastClr="000000"/>
      </a:dk1>
      <a:lt1>
        <a:sysClr val="window" lastClr="FFFFFF"/>
      </a:lt1>
      <a:dk2>
        <a:srgbClr val="2B5F27"/>
      </a:dk2>
      <a:lt2>
        <a:srgbClr val="D8FC68"/>
      </a:lt2>
      <a:accent1>
        <a:srgbClr val="DDC855"/>
      </a:accent1>
      <a:accent2>
        <a:srgbClr val="FCA03D"/>
      </a:accent2>
      <a:accent3>
        <a:srgbClr val="E36439"/>
      </a:accent3>
      <a:accent4>
        <a:srgbClr val="C2935B"/>
      </a:accent4>
      <a:accent5>
        <a:srgbClr val="88C25C"/>
      </a:accent5>
      <a:accent6>
        <a:srgbClr val="BFCC86"/>
      </a:accent6>
      <a:hlink>
        <a:srgbClr val="FFCE23"/>
      </a:hlink>
      <a:folHlink>
        <a:srgbClr val="FDEB86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82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97ECCC31-8429-4523-BE8D-8F09B7A4D4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60</TotalTime>
  <Words>461</Words>
  <Application>Microsoft Office PowerPoint</Application>
  <PresentationFormat>Широкоэкранный</PresentationFormat>
  <Paragraphs>116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0" baseType="lpstr">
      <vt:lpstr>Arial</vt:lpstr>
      <vt:lpstr>Trebuchet MS</vt:lpstr>
      <vt:lpstr>Tw Cen MT</vt:lpstr>
      <vt:lpstr>Контур</vt:lpstr>
      <vt:lpstr>Задачи Data Mining. Информация и знания</vt:lpstr>
      <vt:lpstr>Задачи (tasks) Data Mining</vt:lpstr>
      <vt:lpstr>Классификация (Classification)</vt:lpstr>
      <vt:lpstr>Кластеризация (Clustering)</vt:lpstr>
      <vt:lpstr>Ассоциация (Associations)</vt:lpstr>
      <vt:lpstr>Пример</vt:lpstr>
      <vt:lpstr>Последовательность (Sequence), или последовательная ассоциация  (sequential association)</vt:lpstr>
      <vt:lpstr>Прогнозирование (Forecasting)</vt:lpstr>
      <vt:lpstr>Определение отклонений или выбросов (Deviation Detection), анализ отклонений или выбросов</vt:lpstr>
      <vt:lpstr>Презентация PowerPoint</vt:lpstr>
      <vt:lpstr>Классификация задач Data Mining </vt:lpstr>
      <vt:lpstr>Описательные задачи</vt:lpstr>
      <vt:lpstr>Прогнозирующие задачи</vt:lpstr>
      <vt:lpstr>Автоматическое исследование и открытие ( свободный поиск )</vt:lpstr>
      <vt:lpstr>Объяснение и описание</vt:lpstr>
      <vt:lpstr>Связь понятий </vt:lpstr>
      <vt:lpstr>Поток 1. ДАННЫЕ - ИНФОРМАЦИЯ - ЗНАНИЯ И РЕШЕНИЯ </vt:lpstr>
      <vt:lpstr>Презентация PowerPoint</vt:lpstr>
      <vt:lpstr>Поток 2. ЗАДАЧИ - ДЕЙСТВИЯ И МЕТОДЫ РЕШЕНИЯ - ПРИЛОЖЕНИЯ </vt:lpstr>
      <vt:lpstr>Презентация PowerPoint</vt:lpstr>
      <vt:lpstr>Пример</vt:lpstr>
      <vt:lpstr>Информация (лат. informatio) -</vt:lpstr>
      <vt:lpstr>Свойства информации </vt:lpstr>
      <vt:lpstr>Требования, предъявляемые к информации </vt:lpstr>
      <vt:lpstr>Знания </vt:lpstr>
      <vt:lpstr>Знания имеют определенные свойства, которые отличают их от информации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 Data Mining. Информация и знания</dc:title>
  <dc:creator>Елена Климова</dc:creator>
  <cp:lastModifiedBy>Елена Климова</cp:lastModifiedBy>
  <cp:revision>5</cp:revision>
  <dcterms:created xsi:type="dcterms:W3CDTF">2017-11-07T10:06:05Z</dcterms:created>
  <dcterms:modified xsi:type="dcterms:W3CDTF">2017-11-07T11:06:53Z</dcterms:modified>
</cp:coreProperties>
</file>