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pPr>
              <a:defRPr/>
            </a:pPr>
            <a:fld id="{F668F856-4C2A-45F3-9FB3-C3035BC357F9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pPr>
              <a:defRPr/>
            </a:pPr>
            <a:fld id="{95FF0FD8-CBA8-4FBF-93D3-83B307F6B0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5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B37329-1C21-4038-A0D4-5F20841CE56D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FD60E-93F6-46CB-8F88-B0A508B635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2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B134C0-55D2-47D9-B7E9-8C1E99BE0E23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D6E2F-D299-4199-B2AB-05AA79CB53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F851C6-83D7-412F-A2A0-D17AA29BA950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C7FB4B-12A9-4D8A-AF74-502FEA4B6D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722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23A8C6-4C9B-4BBB-A262-2921481FBCCA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72C07-70CB-4719-9E07-30733CFAE8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15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6F8E06-1A71-49D1-9B5D-81F2C17C28C6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BD604-27C8-4AB9-BA53-C1037FB9CD8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8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311E1C-B563-4542-9404-3533E40E583C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55A1B-0299-4EE6-908C-B589CE4E2B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1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A414E-25E7-4908-A79E-C11225DB932B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E58EA-A7A0-4F4F-B266-697AF85183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40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77C014-B9C2-43EE-945E-5C6BA6A34622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4F5D6-E748-470C-9351-3EE515A961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7BFB9F-5404-45EF-9098-B5C8E0C97C43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4072B-59DA-4A1A-8EF2-BDFC527306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1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3AE5AB-5C5C-4263-A3BD-BC29D24C1C02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40455-0E55-4274-BAE4-6E169D6236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15BED-A8AE-4F08-BE55-0D0767E7F8E6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A5D34-0F71-4956-B885-BF2D35613F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0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353F2C-B031-410A-9D1A-E4600902F29F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382C9-016A-4CCE-945F-AA89F4B432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5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F7A02A-2AFE-4C26-A14F-B44313EF3E99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95E79-2547-4DFB-A20D-80C4A0E122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2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E1C5A5-7039-49D5-88F3-3137124BD54E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047B66-E8D7-442A-8414-696D076861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3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7D6DF2-0861-46E2-80E1-042009EFEDC1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749360-3815-46BC-B5C8-57CC3E8C41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5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6A48E0-20B0-4A89-B6E3-E0BB0625AD4F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F8C29-E18C-4BA1-BDAF-9C023A1BE5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3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7D0A7C4-F71B-4673-A2D4-7EA9AFA78902}" type="datetimeFigureOut">
              <a:rPr lang="en-US" smtClean="0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118349-63DC-4EC8-A147-E09422EBC0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666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>Задачи </a:t>
            </a:r>
            <a:r>
              <a:rPr lang="ru-RU" b="1" dirty="0" err="1"/>
              <a:t>Data</a:t>
            </a:r>
            <a:r>
              <a:rPr lang="ru-RU" b="1" dirty="0"/>
              <a:t> </a:t>
            </a:r>
            <a:r>
              <a:rPr lang="ru-RU" b="1" dirty="0" err="1"/>
              <a:t>Mining</a:t>
            </a:r>
            <a:r>
              <a:rPr lang="ru-RU" b="1" dirty="0"/>
              <a:t>. Классификация и кластеризация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Этапы процесса классификации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8"/>
            <a:ext cx="9906000" cy="4073525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	Конструирование </a:t>
            </a:r>
            <a:r>
              <a:rPr lang="ru-RU" dirty="0"/>
              <a:t>модели: описание множества предопределенных классов.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Каждый пример набора данных относится к одному предопределенному классу.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На этом этапе используется обучающее множество, на нем происходит конструирование модели.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Полученная модель представлена классификационными правилами, деревом решений или математической формулой.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2	Использование </a:t>
            </a:r>
            <a:r>
              <a:rPr lang="ru-RU" dirty="0"/>
              <a:t>модели: </a:t>
            </a:r>
            <a:r>
              <a:rPr lang="ru-RU" i="1" dirty="0"/>
              <a:t>классификация</a:t>
            </a:r>
            <a:r>
              <a:rPr lang="ru-RU" dirty="0"/>
              <a:t> новых или неизвестных значений.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Оценка правильности (точности) модели.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ru-RU" dirty="0"/>
              <a:t>Известные значения из тестового примера сравниваются с результатами использования полученной модели.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ru-RU" dirty="0"/>
              <a:t>Уровень точности - процент правильно классифицированных примеров в тестовом множестве.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ru-RU" dirty="0"/>
              <a:t>Тестовое множество, т.е. множество, на котором тестируется построенная модель, не должно зависеть от обучающего множества.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Если точность модели допустима, возможно использование модели для </a:t>
            </a:r>
            <a:r>
              <a:rPr lang="ru-RU" i="1" dirty="0"/>
              <a:t>классификации</a:t>
            </a:r>
            <a:r>
              <a:rPr lang="ru-RU" dirty="0"/>
              <a:t> новых примеров, класс которых неизвестен.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Конструирование модели</a:t>
            </a: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150" y="2467769"/>
            <a:ext cx="5724525" cy="31051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Использование модели</a:t>
            </a:r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438" y="2553494"/>
            <a:ext cx="5695950" cy="29337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Методы, применяемые для решения задач классификации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с помощью деревьев решений;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байесовская (наивная) </a:t>
            </a:r>
            <a:r>
              <a:rPr lang="ru-RU" i="1" dirty="0"/>
              <a:t>классификация</a:t>
            </a:r>
            <a:r>
              <a:rPr lang="ru-RU" dirty="0"/>
              <a:t> 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при помощи </a:t>
            </a:r>
            <a:r>
              <a:rPr lang="ru-RU" i="1" dirty="0"/>
              <a:t>искусственных нейронных сетей</a:t>
            </a:r>
            <a:r>
              <a:rPr lang="ru-RU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методом </a:t>
            </a:r>
            <a:r>
              <a:rPr lang="ru-RU" i="1" dirty="0"/>
              <a:t>опорных векторов</a:t>
            </a:r>
            <a:r>
              <a:rPr lang="ru-RU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статистические методы, в частности, линейная регрессия;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при помощи метода ближайшего соседа;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</a:t>
            </a:r>
            <a:r>
              <a:rPr lang="ru-RU" i="1" dirty="0"/>
              <a:t>CBR</a:t>
            </a:r>
            <a:r>
              <a:rPr lang="ru-RU" dirty="0"/>
              <a:t>-методом;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при помощи </a:t>
            </a:r>
            <a:r>
              <a:rPr lang="ru-RU" i="1" dirty="0"/>
              <a:t>генетических алгоритмов</a:t>
            </a:r>
            <a:r>
              <a:rPr lang="ru-RU" dirty="0"/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527050"/>
            <a:ext cx="9906000" cy="14779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/>
              <a:t>Схематическое решение задачи </a:t>
            </a:r>
            <a:r>
              <a:rPr lang="ru-RU" sz="2400" i="1" dirty="0"/>
              <a:t>классификации</a:t>
            </a:r>
            <a:r>
              <a:rPr lang="ru-RU" sz="2400" dirty="0"/>
              <a:t> </a:t>
            </a:r>
            <a:r>
              <a:rPr lang="ru-RU" sz="2400" dirty="0" smtClean="0"/>
              <a:t>при </a:t>
            </a:r>
            <a:r>
              <a:rPr lang="ru-RU" sz="2400" dirty="0"/>
              <a:t>помощи линейной </a:t>
            </a:r>
            <a:r>
              <a:rPr lang="ru-RU" sz="2400" dirty="0" smtClean="0"/>
              <a:t>регрессии</a:t>
            </a:r>
            <a:endParaRPr lang="ru-RU" sz="2400" dirty="0"/>
          </a:p>
        </p:txBody>
      </p:sp>
      <p:pic>
        <p:nvPicPr>
          <p:cNvPr id="17411" name="Picture 2" descr="Решение задачи классификации методом линейной регресси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2905919"/>
            <a:ext cx="2905125" cy="222885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Решение задачи классификации методом деревьев решений</a:t>
            </a:r>
          </a:p>
        </p:txBody>
      </p:sp>
      <p:pic>
        <p:nvPicPr>
          <p:cNvPr id="18435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63" y="2386806"/>
            <a:ext cx="3314700" cy="32670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Решение задачи классификации методом нейронных сетей</a:t>
            </a:r>
          </a:p>
        </p:txBody>
      </p:sp>
      <p:pic>
        <p:nvPicPr>
          <p:cNvPr id="1945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513" y="2905919"/>
            <a:ext cx="2971800" cy="22288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Точность классификации: оценка уровня ошибок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8"/>
            <a:ext cx="10263187" cy="4333875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Оценка точности </a:t>
            </a:r>
            <a:r>
              <a:rPr lang="ru-RU" i="1" dirty="0"/>
              <a:t>классификации</a:t>
            </a:r>
            <a:r>
              <a:rPr lang="ru-RU" dirty="0"/>
              <a:t> может проводиться при помощи </a:t>
            </a:r>
            <a:r>
              <a:rPr lang="ru-RU" i="1" dirty="0"/>
              <a:t>кросс-проверки</a:t>
            </a:r>
            <a:r>
              <a:rPr lang="ru-RU" dirty="0"/>
              <a:t>. </a:t>
            </a:r>
            <a:r>
              <a:rPr lang="ru-RU" i="1" dirty="0"/>
              <a:t>Кросс-проверка</a:t>
            </a:r>
            <a:r>
              <a:rPr lang="ru-RU" dirty="0"/>
              <a:t> (</a:t>
            </a:r>
            <a:r>
              <a:rPr lang="ru-RU" dirty="0" err="1"/>
              <a:t>Cross-validation</a:t>
            </a:r>
            <a:r>
              <a:rPr lang="ru-RU" dirty="0"/>
              <a:t>) - это процедура оценки точности </a:t>
            </a:r>
            <a:r>
              <a:rPr lang="ru-RU" i="1" dirty="0"/>
              <a:t>классификации</a:t>
            </a:r>
            <a:r>
              <a:rPr lang="ru-RU" dirty="0"/>
              <a:t> на данных из тестового множества, которое также называют кросс-проверочным множеством. Точность </a:t>
            </a:r>
            <a:r>
              <a:rPr lang="ru-RU" i="1" dirty="0"/>
              <a:t>классификации</a:t>
            </a:r>
            <a:r>
              <a:rPr lang="ru-RU" dirty="0"/>
              <a:t> тестового множества сравнивается с точностью </a:t>
            </a:r>
            <a:r>
              <a:rPr lang="ru-RU" i="1" dirty="0"/>
              <a:t>классификации</a:t>
            </a:r>
            <a:r>
              <a:rPr lang="ru-RU" dirty="0"/>
              <a:t> обучающего множества. Если </a:t>
            </a:r>
            <a:r>
              <a:rPr lang="ru-RU" i="1" dirty="0" err="1"/>
              <a:t>классификация</a:t>
            </a:r>
            <a:r>
              <a:rPr lang="ru-RU" dirty="0" err="1"/>
              <a:t>тестового</a:t>
            </a:r>
            <a:r>
              <a:rPr lang="ru-RU" dirty="0"/>
              <a:t> множества дает приблизительно такие же результаты по точности, как и </a:t>
            </a:r>
            <a:r>
              <a:rPr lang="ru-RU" i="1" dirty="0"/>
              <a:t>классификация</a:t>
            </a:r>
            <a:r>
              <a:rPr lang="ru-RU" dirty="0"/>
              <a:t> обучающего множества, считается, что данная модель прошла кросс-проверку.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Разделение на обучающее и тестовое множества осуществляется путем деления выборки в определенной пропорции, например обучающее множество - две трети данных и тестовое - одна треть данных. Этот способ следует использовать для выборок с большим количеством примеров. Если же выборка имеет малые объемы, рекомендуется применять специальные методы, при использовании которых обучающая и тестовая выборки могут частично пересекаться.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Оценивание классификационных методов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8"/>
            <a:ext cx="10445750" cy="4098925"/>
          </a:xfrm>
        </p:spPr>
        <p:txBody>
          <a:bodyPr rtlCol="0"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dirty="0"/>
              <a:t>Скорость</a:t>
            </a:r>
            <a:r>
              <a:rPr lang="ru-RU" dirty="0"/>
              <a:t> характеризует время, которое требуется на создание модели и ее использование.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dirty="0"/>
              <a:t>Робастность</a:t>
            </a:r>
            <a:r>
              <a:rPr lang="ru-RU" dirty="0"/>
              <a:t>, т.е. устойчивость к каким-либо нарушениям исходных предпосылок, означает возможность работы с зашумленными данными и пропущенными значениями в данных.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dirty="0"/>
              <a:t>Интерпретируемость</a:t>
            </a:r>
            <a:r>
              <a:rPr lang="ru-RU" dirty="0"/>
              <a:t> обеспечивает возможность понимания модели аналитиком.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Свойства классификационных правил: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         размер </a:t>
            </a:r>
            <a:r>
              <a:rPr lang="ru-RU" dirty="0"/>
              <a:t>дерева решений;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         компактность </a:t>
            </a:r>
            <a:r>
              <a:rPr lang="ru-RU" dirty="0"/>
              <a:t>классификационных правил.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dirty="0"/>
              <a:t>Надежность</a:t>
            </a:r>
            <a:r>
              <a:rPr lang="ru-RU" dirty="0"/>
              <a:t> методов </a:t>
            </a:r>
            <a:r>
              <a:rPr lang="ru-RU" i="1" dirty="0"/>
              <a:t>классификации</a:t>
            </a:r>
            <a:r>
              <a:rPr lang="ru-RU" dirty="0"/>
              <a:t> предусматривает возможность работы этих методов при наличии в наборе данных шумов и выбросов.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Задача </a:t>
            </a:r>
            <a:r>
              <a:rPr lang="ru-RU" b="1" dirty="0" smtClean="0"/>
              <a:t>кластеризации (общие понятия)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363" y="1671638"/>
            <a:ext cx="10828337" cy="4964112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Задача </a:t>
            </a:r>
            <a:r>
              <a:rPr lang="ru-RU" i="1" dirty="0"/>
              <a:t>кластеризации</a:t>
            </a:r>
            <a:r>
              <a:rPr lang="ru-RU" dirty="0"/>
              <a:t> сходна с задачей </a:t>
            </a:r>
            <a:r>
              <a:rPr lang="ru-RU" i="1" dirty="0"/>
              <a:t>классификации</a:t>
            </a:r>
            <a:r>
              <a:rPr lang="ru-RU" dirty="0"/>
              <a:t>, является ее логическим продолжением, но ее отличие в том, что классы изучаемого набора данных заранее не предопределены.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Синонимами термина " </a:t>
            </a:r>
            <a:r>
              <a:rPr lang="ru-RU" i="1" dirty="0"/>
              <a:t>кластеризация</a:t>
            </a:r>
            <a:r>
              <a:rPr lang="ru-RU" dirty="0"/>
              <a:t> " являются "автоматическая </a:t>
            </a:r>
            <a:r>
              <a:rPr lang="ru-RU" i="1" dirty="0"/>
              <a:t>классификация</a:t>
            </a:r>
            <a:r>
              <a:rPr lang="ru-RU" dirty="0"/>
              <a:t> ", "</a:t>
            </a:r>
            <a:r>
              <a:rPr lang="ru-RU" i="1" dirty="0"/>
              <a:t>обучение без учителя</a:t>
            </a:r>
            <a:r>
              <a:rPr lang="ru-RU" dirty="0"/>
              <a:t>" и "таксономия".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/>
              <a:t>Кластеризация</a:t>
            </a:r>
            <a:r>
              <a:rPr lang="ru-RU" dirty="0"/>
              <a:t> предназначена для разбиения совокупности объектов на однородные группы ( </a:t>
            </a:r>
            <a:r>
              <a:rPr lang="ru-RU" i="1" dirty="0"/>
              <a:t>кластеры</a:t>
            </a:r>
            <a:r>
              <a:rPr lang="ru-RU" dirty="0"/>
              <a:t> или классы). Если данные выборки представить как точки в признаковом пространстве, то задача </a:t>
            </a:r>
            <a:r>
              <a:rPr lang="ru-RU" i="1" dirty="0"/>
              <a:t>кластеризации</a:t>
            </a:r>
            <a:r>
              <a:rPr lang="ru-RU" dirty="0"/>
              <a:t> сводится к определению "сгущений точек".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Цель </a:t>
            </a:r>
            <a:r>
              <a:rPr lang="ru-RU" i="1" dirty="0"/>
              <a:t>кластеризации</a:t>
            </a:r>
            <a:r>
              <a:rPr lang="ru-RU" dirty="0"/>
              <a:t> - поиск существующих структур.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Кластеризация</a:t>
            </a:r>
            <a:r>
              <a:rPr lang="ru-RU" dirty="0"/>
              <a:t> является описательной процедурой, она не делает никаких статистических выводов, но дает возможность провести разведочный анализ и изучить "структуру данных".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Само понятие " </a:t>
            </a:r>
            <a:r>
              <a:rPr lang="ru-RU" b="1" i="1" dirty="0"/>
              <a:t>кластер</a:t>
            </a:r>
            <a:r>
              <a:rPr lang="ru-RU" dirty="0"/>
              <a:t> " определено неоднозначно: в каждом исследовании свои " </a:t>
            </a:r>
            <a:r>
              <a:rPr lang="ru-RU" i="1" dirty="0"/>
              <a:t>кластеры</a:t>
            </a:r>
            <a:r>
              <a:rPr lang="ru-RU" dirty="0"/>
              <a:t> ". Переводится понятие </a:t>
            </a:r>
            <a:r>
              <a:rPr lang="ru-RU" i="1" dirty="0"/>
              <a:t>кластер</a:t>
            </a:r>
            <a:r>
              <a:rPr lang="ru-RU" dirty="0"/>
              <a:t> (</a:t>
            </a:r>
            <a:r>
              <a:rPr lang="ru-RU" dirty="0" err="1"/>
              <a:t>cluster</a:t>
            </a:r>
            <a:r>
              <a:rPr lang="ru-RU" dirty="0"/>
              <a:t>) как "скопление", "гроздь".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Кластер можно охарактеризовать как группу объектов, имеющих общие свойства.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Характеристиками </a:t>
            </a:r>
            <a:r>
              <a:rPr lang="ru-RU" i="1" dirty="0"/>
              <a:t>кластера</a:t>
            </a:r>
            <a:r>
              <a:rPr lang="ru-RU" dirty="0"/>
              <a:t> можно назвать два признака: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внутренняя однородность;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внешняя изолированность.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Вопрос, задаваемый аналитиками при решении многих задач, состоит в том, как организовать данные в наглядные структуры, т.е. развернуть таксономии.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Наибольшее применение </a:t>
            </a:r>
            <a:r>
              <a:rPr lang="ru-RU" i="1" dirty="0"/>
              <a:t>кластеризация</a:t>
            </a:r>
            <a:r>
              <a:rPr lang="ru-RU" dirty="0"/>
              <a:t> первоначально получила в таких науках как биология, антропология, психология. Для решения экономических задач </a:t>
            </a:r>
            <a:r>
              <a:rPr lang="ru-RU" i="1" dirty="0"/>
              <a:t>кластеризация</a:t>
            </a:r>
            <a:r>
              <a:rPr lang="ru-RU" dirty="0"/>
              <a:t> длительное время мало использовалась из-за специфики экономических данных и явлений.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Классификация (несколько определений)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8"/>
            <a:ext cx="9906000" cy="3968750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i="1" dirty="0" smtClean="0"/>
              <a:t>Классификация</a:t>
            </a:r>
            <a:r>
              <a:rPr lang="ru-RU" dirty="0"/>
              <a:t> - системное распределение изучаемых предметов, явлений, процессов по родам, видам, типам, по каким-либо существенным признакам для удобства их исследования; группировка исходных понятий и расположение их в определенном порядке, отражающем степень этого сходства.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i="1" dirty="0"/>
              <a:t>Классификация</a:t>
            </a:r>
            <a:r>
              <a:rPr lang="ru-RU" dirty="0"/>
              <a:t> - упорядоченное по некоторому принципу множество объектов, которые имеют сходные классификационные признаки (одно или несколько свойств), выбранных для определения сходства или различия между этими объектами.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равнение некоторых параметров задач классификации и </a:t>
            </a:r>
            <a:r>
              <a:rPr lang="ru-RU" dirty="0" smtClean="0"/>
              <a:t>кластеризации</a:t>
            </a:r>
            <a:endParaRPr lang="ru-RU" dirty="0"/>
          </a:p>
        </p:txBody>
      </p:sp>
      <p:pic>
        <p:nvPicPr>
          <p:cNvPr id="2355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1425" y="3124200"/>
            <a:ext cx="9431338" cy="258445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7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0463" y="1463675"/>
            <a:ext cx="6843712" cy="498951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2400" cap="none" smtClean="0"/>
              <a:t>Кластеры могут быть непересекающимися, или эксклюзивными (non-</a:t>
            </a:r>
            <a:r>
              <a:rPr lang="ru-RU" altLang="ru-RU" sz="2400" i="1" cap="none" smtClean="0"/>
              <a:t>overlapping</a:t>
            </a:r>
            <a:r>
              <a:rPr lang="ru-RU" altLang="ru-RU" sz="2400" cap="none" smtClean="0"/>
              <a:t>, exclusive), и пересекающимися (</a:t>
            </a:r>
            <a:r>
              <a:rPr lang="ru-RU" altLang="ru-RU" sz="2400" i="1" cap="none" smtClean="0"/>
              <a:t>overlapping</a:t>
            </a:r>
            <a:r>
              <a:rPr lang="ru-RU" altLang="ru-RU" sz="2400" cap="none" smtClean="0"/>
              <a:t>). </a:t>
            </a:r>
            <a:br>
              <a:rPr lang="ru-RU" altLang="ru-RU" sz="2400" cap="none" smtClean="0"/>
            </a:br>
            <a:r>
              <a:rPr lang="ru-RU" altLang="ru-RU" sz="2400" cap="none" smtClean="0"/>
              <a:t>Схематическое изображение непересекающихся и пересекающихся </a:t>
            </a:r>
            <a:r>
              <a:rPr lang="ru-RU" altLang="ru-RU" sz="2400" i="1" cap="none" smtClean="0"/>
              <a:t>кластеров</a:t>
            </a:r>
            <a:endParaRPr lang="ru-RU" altLang="ru-RU" sz="2400" cap="none" smtClean="0"/>
          </a:p>
        </p:txBody>
      </p:sp>
      <p:pic>
        <p:nvPicPr>
          <p:cNvPr id="2560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1088" y="2900363"/>
            <a:ext cx="7054850" cy="282098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краткая характеристика </a:t>
            </a:r>
            <a:r>
              <a:rPr lang="ru-RU" dirty="0"/>
              <a:t>подходов к </a:t>
            </a:r>
            <a:r>
              <a:rPr lang="ru-RU" i="1" dirty="0"/>
              <a:t>кластеризации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Алгоритмы, основанные на разделении данных (</a:t>
            </a:r>
            <a:r>
              <a:rPr lang="ru-RU" dirty="0" err="1"/>
              <a:t>Partitioning</a:t>
            </a:r>
            <a:r>
              <a:rPr lang="ru-RU" dirty="0"/>
              <a:t> </a:t>
            </a:r>
            <a:r>
              <a:rPr lang="ru-RU" dirty="0" err="1"/>
              <a:t>algorithms</a:t>
            </a:r>
            <a:r>
              <a:rPr lang="ru-RU" dirty="0"/>
              <a:t>), в </a:t>
            </a:r>
            <a:r>
              <a:rPr lang="ru-RU" dirty="0" err="1"/>
              <a:t>т.ч</a:t>
            </a:r>
            <a:r>
              <a:rPr lang="ru-RU" dirty="0"/>
              <a:t>. итеративные: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разделение объектов на k кластеров;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итеративное перераспределение объектов для улучшения </a:t>
            </a:r>
            <a:r>
              <a:rPr lang="ru-RU" i="1" dirty="0"/>
              <a:t>кластеризации</a:t>
            </a:r>
            <a:r>
              <a:rPr lang="ru-RU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Иерархические алгоритмы (</a:t>
            </a:r>
            <a:r>
              <a:rPr lang="ru-RU" i="1" dirty="0" err="1"/>
              <a:t>Hierarchy</a:t>
            </a:r>
            <a:r>
              <a:rPr lang="ru-RU" dirty="0"/>
              <a:t> </a:t>
            </a:r>
            <a:r>
              <a:rPr lang="ru-RU" dirty="0" err="1"/>
              <a:t>algorithms</a:t>
            </a:r>
            <a:r>
              <a:rPr lang="ru-RU" dirty="0"/>
              <a:t>):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агломерация: каждый объект первоначально является </a:t>
            </a:r>
            <a:r>
              <a:rPr lang="ru-RU" i="1" dirty="0"/>
              <a:t>кластером</a:t>
            </a:r>
            <a:r>
              <a:rPr lang="ru-RU" dirty="0"/>
              <a:t>, </a:t>
            </a:r>
            <a:r>
              <a:rPr lang="ru-RU" i="1" dirty="0"/>
              <a:t>кластеры</a:t>
            </a:r>
            <a:r>
              <a:rPr lang="ru-RU" dirty="0"/>
              <a:t>, соединяясь друг с другом, формируют больший </a:t>
            </a:r>
            <a:r>
              <a:rPr lang="ru-RU" i="1" dirty="0"/>
              <a:t>кластер</a:t>
            </a:r>
            <a:r>
              <a:rPr lang="ru-RU" dirty="0"/>
              <a:t> и т.д.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Методы, основанные на концентрации объектов (</a:t>
            </a:r>
            <a:r>
              <a:rPr lang="ru-RU" i="1" dirty="0" err="1"/>
              <a:t>Density</a:t>
            </a:r>
            <a:r>
              <a:rPr lang="ru-RU" dirty="0" err="1"/>
              <a:t>-based</a:t>
            </a:r>
            <a:r>
              <a:rPr lang="ru-RU" dirty="0"/>
              <a:t> </a:t>
            </a:r>
            <a:r>
              <a:rPr lang="ru-RU" dirty="0" err="1"/>
              <a:t>methods</a:t>
            </a:r>
            <a:r>
              <a:rPr lang="ru-RU" dirty="0"/>
              <a:t>):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основаны на возможности соединения объектов;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игнорируют шумы, нахождение </a:t>
            </a:r>
            <a:r>
              <a:rPr lang="ru-RU" i="1" dirty="0"/>
              <a:t>кластеров</a:t>
            </a:r>
            <a:r>
              <a:rPr lang="ru-RU" dirty="0"/>
              <a:t> произвольной формы.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err="1"/>
              <a:t>Грид</a:t>
            </a:r>
            <a:r>
              <a:rPr lang="ru-RU" dirty="0"/>
              <a:t>-методы (</a:t>
            </a:r>
            <a:r>
              <a:rPr lang="ru-RU" dirty="0" err="1"/>
              <a:t>Grid-based</a:t>
            </a:r>
            <a:r>
              <a:rPr lang="ru-RU" dirty="0"/>
              <a:t> </a:t>
            </a:r>
            <a:r>
              <a:rPr lang="ru-RU" dirty="0" err="1"/>
              <a:t>methods</a:t>
            </a:r>
            <a:r>
              <a:rPr lang="ru-RU" dirty="0"/>
              <a:t>):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i="1" dirty="0"/>
              <a:t>квантование</a:t>
            </a:r>
            <a:r>
              <a:rPr lang="ru-RU" dirty="0"/>
              <a:t> объектов в </a:t>
            </a:r>
            <a:r>
              <a:rPr lang="ru-RU" dirty="0" err="1"/>
              <a:t>грид</a:t>
            </a:r>
            <a:r>
              <a:rPr lang="ru-RU" dirty="0"/>
              <a:t>-структуры.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Модельные методы (</a:t>
            </a:r>
            <a:r>
              <a:rPr lang="ru-RU" dirty="0" err="1"/>
              <a:t>Model-based</a:t>
            </a:r>
            <a:r>
              <a:rPr lang="ru-RU" dirty="0"/>
              <a:t>):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u-RU" dirty="0"/>
              <a:t>использование модели для нахождения </a:t>
            </a:r>
            <a:r>
              <a:rPr lang="ru-RU" i="1" dirty="0"/>
              <a:t>кластеров</a:t>
            </a:r>
            <a:r>
              <a:rPr lang="ru-RU" dirty="0"/>
              <a:t>, наиболее соответствующих данным.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Оценка качества кластеризации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Оценка качества </a:t>
            </a:r>
            <a:r>
              <a:rPr lang="ru-RU" i="1" dirty="0"/>
              <a:t>кластеризации</a:t>
            </a:r>
            <a:r>
              <a:rPr lang="ru-RU" dirty="0"/>
              <a:t> может быть проведена на основе следующих процедур: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ручная проверка;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установление контрольных точек и проверка на полученных </a:t>
            </a:r>
            <a:r>
              <a:rPr lang="ru-RU" i="1" dirty="0"/>
              <a:t>кластерах</a:t>
            </a:r>
            <a:r>
              <a:rPr lang="ru-RU" dirty="0"/>
              <a:t> 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определение стабильности </a:t>
            </a:r>
            <a:r>
              <a:rPr lang="ru-RU" i="1" dirty="0"/>
              <a:t>кластеризации</a:t>
            </a:r>
            <a:r>
              <a:rPr lang="ru-RU" dirty="0"/>
              <a:t> путем добавления в модель новых переменных;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создание и сравнение </a:t>
            </a:r>
            <a:r>
              <a:rPr lang="ru-RU" i="1" dirty="0"/>
              <a:t>кластеров</a:t>
            </a:r>
            <a:r>
              <a:rPr lang="ru-RU" dirty="0"/>
              <a:t> с использованием различных методов. Разные методы </a:t>
            </a:r>
            <a:r>
              <a:rPr lang="ru-RU" i="1" dirty="0"/>
              <a:t>кластеризации</a:t>
            </a:r>
            <a:r>
              <a:rPr lang="ru-RU" dirty="0"/>
              <a:t> могут создавать разные </a:t>
            </a:r>
            <a:r>
              <a:rPr lang="ru-RU" i="1" dirty="0"/>
              <a:t>кластеры</a:t>
            </a:r>
            <a:r>
              <a:rPr lang="ru-RU" dirty="0"/>
              <a:t>, и это является нормальным явлением. Однако создание схожих </a:t>
            </a:r>
            <a:r>
              <a:rPr lang="ru-RU" i="1" dirty="0"/>
              <a:t>кластеров</a:t>
            </a:r>
            <a:r>
              <a:rPr lang="ru-RU" dirty="0"/>
              <a:t> различными методами указывает на правильность </a:t>
            </a:r>
            <a:r>
              <a:rPr lang="ru-RU" i="1" dirty="0"/>
              <a:t>кластеризации</a:t>
            </a:r>
            <a:r>
              <a:rPr lang="ru-RU" dirty="0"/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Применение кластерного анализа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8"/>
            <a:ext cx="10263187" cy="3541712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Кластерный анализ применяется в различных областях. Он полезен, когда нужно классифицировать большое количество информации. </a:t>
            </a:r>
            <a:endParaRPr lang="ru-RU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Медицина: </a:t>
            </a:r>
            <a:r>
              <a:rPr lang="ru-RU" dirty="0"/>
              <a:t>используется </a:t>
            </a:r>
            <a:r>
              <a:rPr lang="ru-RU" i="1" dirty="0"/>
              <a:t>кластеризация</a:t>
            </a:r>
            <a:r>
              <a:rPr lang="ru-RU" dirty="0"/>
              <a:t> заболеваний, лечения заболеваний или их симптомов, а также таксономия пациентов, препаратов и т.д. </a:t>
            </a:r>
            <a:endParaRPr lang="ru-RU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Археология: </a:t>
            </a:r>
            <a:r>
              <a:rPr lang="ru-RU" dirty="0"/>
              <a:t>устанавливаются таксономии каменных сооружений и древних объектов и т.д. </a:t>
            </a:r>
            <a:endParaRPr lang="ru-RU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Маркетинг: </a:t>
            </a:r>
            <a:r>
              <a:rPr lang="ru-RU" dirty="0"/>
              <a:t>это может быть задача сегментации конкурентов и потребителей. </a:t>
            </a:r>
            <a:endParaRPr lang="ru-RU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Менеджмент </a:t>
            </a:r>
            <a:r>
              <a:rPr lang="ru-RU" dirty="0"/>
              <a:t>примером задачи </a:t>
            </a:r>
            <a:r>
              <a:rPr lang="ru-RU" i="1" dirty="0"/>
              <a:t>кластеризации</a:t>
            </a:r>
            <a:r>
              <a:rPr lang="ru-RU" dirty="0"/>
              <a:t> будет разбиение персонала на различные группы, </a:t>
            </a:r>
            <a:r>
              <a:rPr lang="ru-RU" dirty="0" smtClean="0"/>
              <a:t>выявление </a:t>
            </a:r>
            <a:r>
              <a:rPr lang="ru-RU" dirty="0"/>
              <a:t>схожих производственных ситуаций, при которых возникает брак.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Кластерный анализ в маркетинговых исследованиях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33538"/>
            <a:ext cx="9906000" cy="4924425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Наиболее важная задача </a:t>
            </a:r>
            <a:r>
              <a:rPr lang="ru-RU" dirty="0"/>
              <a:t>при применении кластерного анализа в маркетинговых исследованиях является </a:t>
            </a:r>
            <a:r>
              <a:rPr lang="ru-RU" u="sng" dirty="0"/>
              <a:t>анализ поведения потребителя</a:t>
            </a:r>
            <a:r>
              <a:rPr lang="ru-RU" dirty="0"/>
              <a:t>, а именно: </a:t>
            </a:r>
            <a:endParaRPr lang="ru-RU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группировка </a:t>
            </a:r>
            <a:r>
              <a:rPr lang="ru-RU" dirty="0"/>
              <a:t>потребителей в однородные классы для получения максимально полного представления о поведении клиента из каждой группы и о факторах, влияющих на его поведение</a:t>
            </a:r>
            <a:r>
              <a:rPr lang="ru-RU" dirty="0" smtClean="0"/>
              <a:t>.</a:t>
            </a:r>
          </a:p>
          <a:p>
            <a:pPr algn="just" fontAlgn="auto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ru-RU" dirty="0" smtClean="0"/>
              <a:t> Важной </a:t>
            </a:r>
            <a:r>
              <a:rPr lang="ru-RU" dirty="0"/>
              <a:t>задачей, которую может решить кластерный анализ, является позиционирование, т.е. определение ниши, в которой следует позиционировать новый продукт, предлагаемый на рынке. В результате применения кластерного анализа строится карта, по которой можно определить уровень конкуренции в различных сегментах рынка и соответствующие характеристики товара для возможности попадания в этот сегмент. С помощью анализа такой карты возможно определение новых, незанятых ниш на рынке, в которых можно предлагать существующие товары или разрабатывать новые.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Кластерный анализ также может быть удобен, например, для анализа клиентов компании. Для этого все клиенты группируются в </a:t>
            </a:r>
            <a:r>
              <a:rPr lang="ru-RU" i="1" dirty="0"/>
              <a:t>кластеры</a:t>
            </a:r>
            <a:r>
              <a:rPr lang="ru-RU" dirty="0"/>
              <a:t>, и для каждого </a:t>
            </a:r>
            <a:r>
              <a:rPr lang="ru-RU" i="1" dirty="0"/>
              <a:t>кластера</a:t>
            </a:r>
            <a:r>
              <a:rPr lang="ru-RU" dirty="0"/>
              <a:t> вырабатывается индивидуальная политика. Такой подход позволяет существенно сократить объекты анализа, и, в то же время, индивидуально подойти к каждой группе клиентов.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/>
              <a:t>Классификация</a:t>
            </a:r>
            <a:r>
              <a:rPr lang="ru-RU" dirty="0"/>
              <a:t> требует соблюдения следующих правил: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в каждом акте деления необходимо применять только одно основание;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деление должно быть соразмерным, т.е. общий объем видовых понятий должен равняться объему делимого родового понятия;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члены деления должны взаимно исключать друг друга, их объемы не должны перекрещиваться;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деление должно быть последовательным.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Классификация классификации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u="sng" dirty="0" smtClean="0"/>
              <a:t>вспомогательная </a:t>
            </a:r>
            <a:r>
              <a:rPr lang="ru-RU" u="sng" dirty="0"/>
              <a:t>(</a:t>
            </a:r>
            <a:r>
              <a:rPr lang="ru-RU" u="sng" dirty="0" smtClean="0"/>
              <a:t>искусственная)</a:t>
            </a:r>
            <a:r>
              <a:rPr lang="ru-RU" u="sng" dirty="0"/>
              <a:t> </a:t>
            </a:r>
            <a:r>
              <a:rPr lang="ru-RU" i="1" u="sng" dirty="0" smtClean="0"/>
              <a:t>классификация</a:t>
            </a:r>
            <a:r>
              <a:rPr lang="ru-RU" dirty="0" smtClean="0"/>
              <a:t>, </a:t>
            </a:r>
            <a:r>
              <a:rPr lang="ru-RU" dirty="0"/>
              <a:t>которая производится по внешнему признаку и служит для придания множеству предметов (процессов, явлений) нужного порядка;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u="sng" dirty="0" smtClean="0"/>
              <a:t>естественная</a:t>
            </a:r>
            <a:r>
              <a:rPr lang="ru-RU" u="sng" dirty="0"/>
              <a:t> </a:t>
            </a:r>
            <a:r>
              <a:rPr lang="ru-RU" i="1" u="sng" dirty="0" smtClean="0"/>
              <a:t>классификация</a:t>
            </a:r>
            <a:r>
              <a:rPr lang="ru-RU" dirty="0" smtClean="0"/>
              <a:t>, </a:t>
            </a:r>
            <a:r>
              <a:rPr lang="ru-RU" dirty="0"/>
              <a:t>которая производится по существенным признакам, характеризующим внутреннюю общность предметов и явлений. Она является результатом и важным средством научного исследования, т.к. предполагает и закрепляет результаты изучения закономерностей классифицируемых объектов.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Классификация классификации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br>
              <a:rPr lang="ru-RU" dirty="0" smtClean="0">
                <a:sym typeface="Wingdings" panose="05000000000000000000" pitchFamily="2" charset="2"/>
              </a:rPr>
            </a:br>
            <a:r>
              <a:rPr lang="ru-RU" dirty="0" smtClean="0">
                <a:sym typeface="Wingdings" panose="05000000000000000000" pitchFamily="2" charset="2"/>
              </a:rPr>
              <a:t>продолжение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Простая классификация </a:t>
            </a:r>
            <a:r>
              <a:rPr lang="ru-RU" dirty="0"/>
              <a:t>- деление родового понятия только по признаку и только один раз до раскрытия всех видов. Примером такой </a:t>
            </a:r>
            <a:r>
              <a:rPr lang="ru-RU" i="1" dirty="0"/>
              <a:t>классификации</a:t>
            </a:r>
            <a:r>
              <a:rPr lang="ru-RU" dirty="0"/>
              <a:t> является дихотомия, при которой членами деления бывают только два понятия, каждое из которых является противоречащим другому (т.е. соблюдается принцип: "А и не А");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/>
              <a:t>Сложная классификация </a:t>
            </a:r>
            <a:r>
              <a:rPr lang="ru-RU" dirty="0"/>
              <a:t>- применяется для деления одного понятия по разным основаниям и синтеза таких простых делений в единое целое. Примером такой </a:t>
            </a:r>
            <a:r>
              <a:rPr lang="ru-RU" i="1" dirty="0"/>
              <a:t>классификации</a:t>
            </a:r>
            <a:r>
              <a:rPr lang="ru-RU" dirty="0"/>
              <a:t> является периодическая система химических элементов.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 опять о том же)))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i="1" dirty="0"/>
              <a:t>Многомерная классификация</a:t>
            </a:r>
            <a:r>
              <a:rPr lang="ru-RU" dirty="0"/>
              <a:t> была разработана биологами при решении проблем дискриминации для классифицирования организмов. Одной из первых работ, посвященных этому направлению, считают работу Р. Фишера (1930 г.), в которой организмы разделялись на подвиды в зависимости от результатов измерений их физических параметров. Биология была и остается наиболее востребованной и удобной средой для разработки </a:t>
            </a:r>
            <a:r>
              <a:rPr lang="ru-RU" i="1" dirty="0"/>
              <a:t>многомерных</a:t>
            </a:r>
            <a:r>
              <a:rPr lang="ru-RU" dirty="0"/>
              <a:t> методов </a:t>
            </a:r>
            <a:r>
              <a:rPr lang="ru-RU" i="1" dirty="0"/>
              <a:t>классификации</a:t>
            </a:r>
            <a:r>
              <a:rPr lang="ru-RU" dirty="0"/>
              <a:t>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Пример. Допустим</a:t>
            </a:r>
            <a:r>
              <a:rPr lang="ru-RU" dirty="0"/>
              <a:t>, имеется база данных о клиентах туристического агентства с информацией о возрасте и доходе за месяц. Есть рекламный материал двух видов: более дорогой и комфортный отдых и более дешевый, молодежный отдых. Соответственно, определены два класса клиентов: класс 1 и класс 2.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cap="none" dirty="0" smtClean="0"/>
              <a:t>Определить, к какому классу принадлежит новый клиент и какой из двух видов рекламных материалов ему стоит отсылать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750" y="2672556"/>
            <a:ext cx="2219325" cy="26955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cap="none" dirty="0" smtClean="0"/>
              <a:t>Для наглядности представим нашу базу данных в двухмерном измерении (возраст и доход), в виде множества объектов, принадлежащих классам 1 (оранжевая метка) и 2 (серая метка).</a:t>
            </a:r>
            <a:r>
              <a:rPr lang="ru-RU" dirty="0"/>
              <a:t> </a:t>
            </a:r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13" y="2820194"/>
            <a:ext cx="3124200" cy="24003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9125"/>
            <a:ext cx="9906000" cy="6746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Процесс классификации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71638"/>
            <a:ext cx="9906000" cy="4584700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Цель процесса </a:t>
            </a:r>
            <a:r>
              <a:rPr lang="ru-RU" i="1" dirty="0"/>
              <a:t>классификации</a:t>
            </a:r>
            <a:r>
              <a:rPr lang="ru-RU" dirty="0"/>
              <a:t> </a:t>
            </a:r>
            <a:r>
              <a:rPr lang="ru-RU" dirty="0" smtClean="0"/>
              <a:t>- построение модели, </a:t>
            </a:r>
            <a:r>
              <a:rPr lang="ru-RU" dirty="0"/>
              <a:t>которая использует прогнозирующие атрибуты в качестве входных параметров и получает значение зависимого </a:t>
            </a:r>
            <a:r>
              <a:rPr lang="ru-RU" i="1" dirty="0"/>
              <a:t>атрибута. Процесс</a:t>
            </a:r>
            <a:r>
              <a:rPr lang="ru-RU" dirty="0"/>
              <a:t> </a:t>
            </a:r>
            <a:r>
              <a:rPr lang="ru-RU" i="1" dirty="0"/>
              <a:t>классификации</a:t>
            </a:r>
            <a:r>
              <a:rPr lang="ru-RU" dirty="0"/>
              <a:t> заключается в разбиении множества объектов на классы по определенному критерию.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i="1" dirty="0"/>
              <a:t>Классификатором</a:t>
            </a:r>
            <a:r>
              <a:rPr lang="ru-RU" dirty="0"/>
              <a:t> называется некая сущность, определяющая, какому из предопределенных классов принадлежит объект по вектору признаков.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Для проведения </a:t>
            </a:r>
            <a:r>
              <a:rPr lang="ru-RU" i="1" dirty="0"/>
              <a:t>классификации</a:t>
            </a:r>
            <a:r>
              <a:rPr lang="ru-RU" dirty="0"/>
              <a:t> с помощью математических методов необходимо иметь формальное описание объекта, которым можно оперировать, используя математический аппарат </a:t>
            </a:r>
            <a:r>
              <a:rPr lang="ru-RU" i="1" dirty="0"/>
              <a:t>классификации</a:t>
            </a:r>
            <a:r>
              <a:rPr lang="ru-RU" dirty="0"/>
              <a:t>. Таким описанием в нашем случае выступает база данных. Каждый объект (запись базы данных) несет информацию о некотором свойстве объекта.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Набор исходных данных (или выборку данных) разбивают на два множества: обучающее и тестовое.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Обучающее множество (</a:t>
            </a:r>
            <a:r>
              <a:rPr lang="ru-RU" i="1" dirty="0" err="1"/>
              <a:t>training</a:t>
            </a:r>
            <a:r>
              <a:rPr lang="ru-RU" i="1" dirty="0"/>
              <a:t> </a:t>
            </a:r>
            <a:r>
              <a:rPr lang="ru-RU" i="1" dirty="0" err="1"/>
              <a:t>set</a:t>
            </a:r>
            <a:r>
              <a:rPr lang="ru-RU" dirty="0"/>
              <a:t>) - множество, которое включает данные, использующиеся для обучения (конструирования) модели</a:t>
            </a:r>
            <a:r>
              <a:rPr lang="ru-RU" dirty="0" smtClean="0"/>
              <a:t>. Такое </a:t>
            </a:r>
            <a:r>
              <a:rPr lang="ru-RU" dirty="0"/>
              <a:t>множество содержит входные и выходные (целевые) значения примеров. Выходные значения предназначены для обучения модели.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Тестовое </a:t>
            </a:r>
            <a:r>
              <a:rPr lang="ru-RU" dirty="0"/>
              <a:t>(</a:t>
            </a:r>
            <a:r>
              <a:rPr lang="ru-RU" dirty="0" err="1"/>
              <a:t>test</a:t>
            </a:r>
            <a:r>
              <a:rPr lang="ru-RU" dirty="0"/>
              <a:t> </a:t>
            </a:r>
            <a:r>
              <a:rPr lang="ru-RU" dirty="0" err="1"/>
              <a:t>set</a:t>
            </a:r>
            <a:r>
              <a:rPr lang="ru-RU" dirty="0"/>
              <a:t>) множество также содержит входные и выходные значения примеров. Здесь выходные значения используются для проверки работоспособности модели.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50</TotalTime>
  <Words>437</Words>
  <Application>Microsoft Office PowerPoint</Application>
  <PresentationFormat>Широкоэкранный</PresentationFormat>
  <Paragraphs>108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Tw Cen MT</vt:lpstr>
      <vt:lpstr>Arial</vt:lpstr>
      <vt:lpstr>Calibri</vt:lpstr>
      <vt:lpstr>Trebuchet MS</vt:lpstr>
      <vt:lpstr>Wingdings</vt:lpstr>
      <vt:lpstr>Courier New</vt:lpstr>
      <vt:lpstr>Контур</vt:lpstr>
      <vt:lpstr>Задачи Data Mining. Классификация и кластеризация</vt:lpstr>
      <vt:lpstr>Классификация (несколько определений)</vt:lpstr>
      <vt:lpstr>Классификация требует соблюдения следующих правил:</vt:lpstr>
      <vt:lpstr>Классификация классификации</vt:lpstr>
      <vt:lpstr>Классификация классификации продолжение</vt:lpstr>
      <vt:lpstr>И опять о том же)))</vt:lpstr>
      <vt:lpstr>Определить, к какому классу принадлежит новый клиент и какой из двух видов рекламных материалов ему стоит отсылать.</vt:lpstr>
      <vt:lpstr>Для наглядности представим нашу базу данных в двухмерном измерении (возраст и доход), в виде множества объектов, принадлежащих классам 1 (оранжевая метка) и 2 (серая метка). </vt:lpstr>
      <vt:lpstr>Процесс классификации</vt:lpstr>
      <vt:lpstr>Этапы процесса классификации</vt:lpstr>
      <vt:lpstr>Конструирование модели</vt:lpstr>
      <vt:lpstr>Использование модели</vt:lpstr>
      <vt:lpstr>Методы, применяемые для решения задач классификации </vt:lpstr>
      <vt:lpstr>Схематическое решение задачи классификации при помощи линейной регрессии</vt:lpstr>
      <vt:lpstr>Решение задачи классификации методом деревьев решений</vt:lpstr>
      <vt:lpstr>Решение задачи классификации методом нейронных сетей</vt:lpstr>
      <vt:lpstr>Точность классификации: оценка уровня ошибок </vt:lpstr>
      <vt:lpstr>Оценивание классификационных методов </vt:lpstr>
      <vt:lpstr>Задача кластеризации (общие понятия) </vt:lpstr>
      <vt:lpstr>равнение некоторых параметров задач классификации и кластеризации</vt:lpstr>
      <vt:lpstr>Презентация PowerPoint</vt:lpstr>
      <vt:lpstr>Кластеры могут быть непересекающимися, или эксклюзивными (non-overlapping, exclusive), и пересекающимися (overlapping).  Схематическое изображение непересекающихся и пересекающихся кластеров</vt:lpstr>
      <vt:lpstr>краткая характеристика подходов к кластеризации</vt:lpstr>
      <vt:lpstr>Оценка качества кластеризации </vt:lpstr>
      <vt:lpstr>Применение кластерного анализа </vt:lpstr>
      <vt:lpstr>Кластерный анализ в маркетинговых исследованиях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Data Mining. Классификация и кластеризация</dc:title>
  <dc:creator>Елена Климова</dc:creator>
  <cp:lastModifiedBy>Елена Климова</cp:lastModifiedBy>
  <cp:revision>7</cp:revision>
  <dcterms:created xsi:type="dcterms:W3CDTF">2017-11-07T11:24:55Z</dcterms:created>
  <dcterms:modified xsi:type="dcterms:W3CDTF">2017-11-07T12:23:51Z</dcterms:modified>
</cp:coreProperties>
</file>