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00785"/>
            <a:ext cx="11873552" cy="2509213"/>
          </a:xfrm>
        </p:spPr>
        <p:txBody>
          <a:bodyPr/>
          <a:lstStyle/>
          <a:p>
            <a:r>
              <a:rPr lang="ru-RU" b="1" dirty="0"/>
              <a:t>Задачи </a:t>
            </a:r>
            <a:r>
              <a:rPr lang="ru-RU" b="1" dirty="0" err="1"/>
              <a:t>Data</a:t>
            </a:r>
            <a:r>
              <a:rPr lang="ru-RU" b="1" dirty="0"/>
              <a:t> </a:t>
            </a:r>
            <a:r>
              <a:rPr lang="ru-RU" b="1" dirty="0" err="1"/>
              <a:t>Mining</a:t>
            </a:r>
            <a:r>
              <a:rPr lang="ru-RU" b="1" dirty="0"/>
              <a:t>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Прогнозирование </a:t>
            </a:r>
            <a:r>
              <a:rPr lang="ru-RU" b="1" dirty="0"/>
              <a:t>и визуализация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7</a:t>
            </a:r>
          </a:p>
          <a:p>
            <a:r>
              <a:rPr lang="ru-RU" dirty="0" smtClean="0"/>
              <a:t>Климова Елена </a:t>
            </a:r>
            <a:r>
              <a:rPr lang="ru-RU" dirty="0" err="1" smtClean="0"/>
              <a:t>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968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84783"/>
          </a:xfrm>
        </p:spPr>
        <p:txBody>
          <a:bodyPr>
            <a:normAutofit fontScale="90000"/>
          </a:bodyPr>
          <a:lstStyle/>
          <a:p>
            <a:r>
              <a:rPr lang="ru-RU" dirty="0"/>
              <a:t>Вопросы для начала прогнозирования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168400"/>
            <a:ext cx="10363826" cy="4622799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3. С </a:t>
            </a:r>
            <a:r>
              <a:rPr lang="ru-RU" b="1" dirty="0"/>
              <a:t>какой точностью прогноза?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выборе параметров необходимо учитывать, что горизонт </a:t>
            </a:r>
            <a:r>
              <a:rPr lang="ru-RU" i="1" dirty="0"/>
              <a:t>прогнозирования</a:t>
            </a:r>
            <a:r>
              <a:rPr lang="ru-RU" dirty="0"/>
              <a:t> должен быть не меньше, чем время, которое необходимо для реализации решения, принятого на основе этого прогноза. Только в этом случае </a:t>
            </a:r>
            <a:r>
              <a:rPr lang="ru-RU" i="1" dirty="0"/>
              <a:t>прогнозирование</a:t>
            </a:r>
            <a:r>
              <a:rPr lang="ru-RU" dirty="0"/>
              <a:t> будет иметь смысл.</a:t>
            </a:r>
          </a:p>
          <a:p>
            <a:pPr algn="just"/>
            <a:r>
              <a:rPr lang="ru-RU" dirty="0"/>
              <a:t>С увеличением горизонта </a:t>
            </a:r>
            <a:r>
              <a:rPr lang="ru-RU" i="1" dirty="0"/>
              <a:t>прогнозирования</a:t>
            </a:r>
            <a:r>
              <a:rPr lang="ru-RU" dirty="0"/>
              <a:t> точность прогноза, как правило, снижается, а с уменьшением горизонта - повышается.</a:t>
            </a:r>
          </a:p>
          <a:p>
            <a:pPr algn="just"/>
            <a:r>
              <a:rPr lang="ru-RU" dirty="0"/>
              <a:t>Мы можем улучшить качество </a:t>
            </a:r>
            <a:r>
              <a:rPr lang="ru-RU" i="1" dirty="0"/>
              <a:t>прогнозирования</a:t>
            </a:r>
            <a:r>
              <a:rPr lang="ru-RU" dirty="0"/>
              <a:t>, уменьшая время, необходимое на реализацию решения, для которого реализуется прогноз, и, следовательно, уменьшив при этом горизонт и ошибку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При выборе интервала </a:t>
            </a:r>
            <a:r>
              <a:rPr lang="ru-RU" i="1" dirty="0"/>
              <a:t>прогнозирования</a:t>
            </a:r>
            <a:r>
              <a:rPr lang="ru-RU" dirty="0"/>
              <a:t> следует выбирать между двумя рисками: </a:t>
            </a:r>
            <a:endParaRPr lang="ru-RU" dirty="0" smtClean="0"/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/>
              <a:t>вовремя </a:t>
            </a:r>
            <a:r>
              <a:rPr lang="ru-RU" dirty="0"/>
              <a:t>не определить изменения в анализируемом </a:t>
            </a:r>
            <a:r>
              <a:rPr lang="ru-RU" dirty="0" smtClean="0"/>
              <a:t>процессе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и высокой стоимостью прогноза. </a:t>
            </a:r>
            <a:endParaRPr lang="ru-RU" dirty="0" smtClean="0"/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длительном интервале </a:t>
            </a:r>
            <a:r>
              <a:rPr lang="ru-RU" i="1" dirty="0"/>
              <a:t>прогнозирования</a:t>
            </a:r>
            <a:r>
              <a:rPr lang="ru-RU" dirty="0"/>
              <a:t> возникает риск не идентифицировать изменения, произошедшие в процессе, при коротком - возрастают издержки на </a:t>
            </a:r>
            <a:r>
              <a:rPr lang="ru-RU" i="1" dirty="0"/>
              <a:t>прогнозирование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При выборе интервала необходимо также учитывать стабильность анализируемого процесса и стоимость проведения прогноза.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475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863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Точность прогноза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46200"/>
            <a:ext cx="10363826" cy="4826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/>
              <a:t>Точность прогноза</a:t>
            </a:r>
            <a:r>
              <a:rPr lang="ru-RU" dirty="0"/>
              <a:t>, требуемая для решения конкретной задачи, оказывает большое влияние на прогнозирующую систему. Ошибка прогноза зависит от используемой системы прогноза.</a:t>
            </a:r>
          </a:p>
          <a:p>
            <a:pPr algn="just"/>
            <a:r>
              <a:rPr lang="ru-RU" dirty="0"/>
              <a:t>Чем больше ресурсов имеет такая система, тем больше шансов получить более точный прогноз. Однако </a:t>
            </a:r>
            <a:r>
              <a:rPr lang="ru-RU" i="1" dirty="0"/>
              <a:t>прогнозирование</a:t>
            </a:r>
            <a:r>
              <a:rPr lang="ru-RU" dirty="0"/>
              <a:t> не может полностью уничтожить риски при принятии решений. Поэтому всегда учитывается возможная ошибка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pPr algn="just"/>
            <a:r>
              <a:rPr lang="ru-RU" i="1" dirty="0"/>
              <a:t>Точность прогноза</a:t>
            </a:r>
            <a:r>
              <a:rPr lang="ru-RU" dirty="0"/>
              <a:t> характеризуется ошибкой прогноза.</a:t>
            </a:r>
          </a:p>
          <a:p>
            <a:pPr algn="just"/>
            <a:r>
              <a:rPr lang="ru-RU" dirty="0"/>
              <a:t>Наиболее распространенные виды ошибок:</a:t>
            </a:r>
          </a:p>
          <a:p>
            <a:pPr indent="127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b="1" dirty="0"/>
              <a:t>Средняя ошибка (СО)</a:t>
            </a:r>
            <a:r>
              <a:rPr lang="ru-RU" dirty="0"/>
              <a:t>. Она вычисляется простым усреднением ошибок на каждом шаге. Недостаток этого вида ошибки - положительные и отрицательные ошибки аннулируют друг друга.</a:t>
            </a:r>
          </a:p>
          <a:p>
            <a:pPr indent="127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b="1" dirty="0"/>
              <a:t>Средняя абсолютная ошибка (САО)</a:t>
            </a:r>
            <a:r>
              <a:rPr lang="ru-RU" dirty="0"/>
              <a:t>. Она рассчитывается как среднее абсолютных ошибок. Если она равна нулю, то мы имеем совершенный прогноз. В сравнении со средней </a:t>
            </a:r>
            <a:r>
              <a:rPr lang="ru-RU" dirty="0" err="1"/>
              <a:t>квадратической</a:t>
            </a:r>
            <a:r>
              <a:rPr lang="ru-RU" dirty="0"/>
              <a:t> ошибкой, эта мера "не придает слишком большого значения" выбросам.</a:t>
            </a:r>
          </a:p>
          <a:p>
            <a:pPr indent="127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b="1" dirty="0"/>
              <a:t>Сумма квадратов ошибок (SSE)</a:t>
            </a:r>
            <a:r>
              <a:rPr lang="ru-RU" dirty="0"/>
              <a:t>, среднеквадратическая ошибка. Она вычисляется как сумма (или среднее) квадратов ошибок. Это наиболее часто используемая оценка точности прогноза.</a:t>
            </a:r>
          </a:p>
          <a:p>
            <a:pPr indent="127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b="1" dirty="0"/>
              <a:t>Относительная ошибка (ОО)</a:t>
            </a:r>
            <a:r>
              <a:rPr lang="ru-RU" dirty="0"/>
              <a:t>. Предыдущие меры использовали действительные значения ошибок. Относительная ошибка выражает качество подгонки в терминах относительных ошибок.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381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323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Виды прогнозов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003300"/>
            <a:ext cx="10363826" cy="4787899"/>
          </a:xfrm>
        </p:spPr>
        <p:txBody>
          <a:bodyPr/>
          <a:lstStyle/>
          <a:p>
            <a:r>
              <a:rPr lang="ru-RU" b="1" dirty="0"/>
              <a:t>Краткосрочный прогноз</a:t>
            </a:r>
            <a:r>
              <a:rPr lang="ru-RU" dirty="0"/>
              <a:t> представляет собой прогноз на несколько шагов вперед, т.е. осуществляется построение прогноза не более чем на 3% от объема наблюдений или на 1-3 шага вперед.</a:t>
            </a:r>
          </a:p>
          <a:p>
            <a:r>
              <a:rPr lang="ru-RU" b="1" dirty="0"/>
              <a:t>Среднесрочный прогноз</a:t>
            </a:r>
            <a:r>
              <a:rPr lang="ru-RU" dirty="0"/>
              <a:t> - это прогноз на 3-5% от объема наблюдений, но не более 7-12 шагов вперед; также под этим типом прогноза понимают прогноз на один или половину сезонного цикла. Для построения краткосрочных и среднесрочных прогнозов вполне подходят статистические методы.</a:t>
            </a:r>
          </a:p>
          <a:p>
            <a:r>
              <a:rPr lang="ru-RU" b="1" dirty="0"/>
              <a:t>Долгосрочный прогноз</a:t>
            </a:r>
            <a:r>
              <a:rPr lang="ru-RU" dirty="0"/>
              <a:t> - это прогноз более чем на 5% от объема наблюдений.</a:t>
            </a:r>
          </a:p>
          <a:p>
            <a:r>
              <a:rPr lang="ru-RU" dirty="0"/>
              <a:t>При построении данного типа прогнозов статистические методы практически не используются, кроме случаев очень "хороших" рядов, для которых прогноз можно просто "нарисовать".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517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069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Задача визуализации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825500"/>
            <a:ext cx="10363826" cy="49656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58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675" y="529617"/>
            <a:ext cx="10364451" cy="40506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Общие понятия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023582"/>
            <a:ext cx="10363826" cy="5504218"/>
          </a:xfrm>
        </p:spPr>
        <p:txBody>
          <a:bodyPr/>
          <a:lstStyle/>
          <a:p>
            <a:pPr algn="just"/>
            <a:r>
              <a:rPr lang="ru-RU" b="1" i="1" dirty="0"/>
              <a:t>Прогнозирование</a:t>
            </a:r>
            <a:r>
              <a:rPr lang="ru-RU" dirty="0"/>
              <a:t> (от греческого </a:t>
            </a:r>
            <a:r>
              <a:rPr lang="ru-RU" dirty="0" err="1"/>
              <a:t>Prognosis</a:t>
            </a:r>
            <a:r>
              <a:rPr lang="ru-RU" dirty="0"/>
              <a:t>), в широком понимании этого слова, определяется как опережающее отражение будущего. Целью </a:t>
            </a:r>
            <a:r>
              <a:rPr lang="ru-RU" i="1" dirty="0"/>
              <a:t>прогнозирования</a:t>
            </a:r>
            <a:r>
              <a:rPr lang="ru-RU" dirty="0"/>
              <a:t> является предсказание будущих событий.</a:t>
            </a:r>
          </a:p>
          <a:p>
            <a:pPr algn="just"/>
            <a:r>
              <a:rPr lang="ru-RU" b="1" i="1" dirty="0"/>
              <a:t>Прогнозирование</a:t>
            </a:r>
            <a:r>
              <a:rPr lang="ru-RU" dirty="0"/>
              <a:t> (</a:t>
            </a:r>
            <a:r>
              <a:rPr lang="ru-RU" i="1" dirty="0" err="1"/>
              <a:t>forecasting</a:t>
            </a:r>
            <a:r>
              <a:rPr lang="ru-RU" dirty="0"/>
              <a:t>) является одной из задач </a:t>
            </a:r>
            <a:r>
              <a:rPr lang="ru-RU" i="1" dirty="0" err="1"/>
              <a:t>Data</a:t>
            </a:r>
            <a:r>
              <a:rPr lang="ru-RU" i="1" dirty="0"/>
              <a:t> </a:t>
            </a:r>
            <a:r>
              <a:rPr lang="ru-RU" i="1" dirty="0" err="1"/>
              <a:t>Mining</a:t>
            </a:r>
            <a:r>
              <a:rPr lang="ru-RU" dirty="0"/>
              <a:t> и одновременно одним из ключевых моментов при принятии решений.</a:t>
            </a:r>
          </a:p>
          <a:p>
            <a:pPr algn="just"/>
            <a:r>
              <a:rPr lang="ru-RU" b="1" dirty="0"/>
              <a:t>Прогностика</a:t>
            </a:r>
            <a:r>
              <a:rPr lang="ru-RU" dirty="0"/>
              <a:t> (</a:t>
            </a:r>
            <a:r>
              <a:rPr lang="ru-RU" i="1" dirty="0" err="1"/>
              <a:t>prognostics</a:t>
            </a:r>
            <a:r>
              <a:rPr lang="ru-RU" dirty="0"/>
              <a:t>) - теория и практика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pPr algn="just"/>
            <a:r>
              <a:rPr lang="ru-RU" b="1" i="1" dirty="0"/>
              <a:t>Прогнозирование</a:t>
            </a:r>
            <a:r>
              <a:rPr lang="ru-RU" b="1" dirty="0"/>
              <a:t> направлено на </a:t>
            </a:r>
            <a:r>
              <a:rPr lang="ru-RU" b="1" i="1" dirty="0"/>
              <a:t>определение</a:t>
            </a:r>
            <a:r>
              <a:rPr lang="ru-RU" b="1" dirty="0"/>
              <a:t> тенденций</a:t>
            </a:r>
            <a:r>
              <a:rPr lang="ru-RU" dirty="0"/>
              <a:t> динамики конкретного объекта или события на основе ретроспективных данных, т.е. анализа его состояния в прошлом и настоящем. Таким образом, решение задачи </a:t>
            </a:r>
            <a:r>
              <a:rPr lang="ru-RU" i="1" dirty="0"/>
              <a:t>прогнозирования</a:t>
            </a:r>
            <a:r>
              <a:rPr lang="ru-RU" dirty="0"/>
              <a:t> требует некоторой </a:t>
            </a:r>
            <a:r>
              <a:rPr lang="ru-RU" i="1" dirty="0"/>
              <a:t>обучающей выборки</a:t>
            </a:r>
            <a:r>
              <a:rPr lang="ru-RU" dirty="0"/>
              <a:t> данных.</a:t>
            </a:r>
          </a:p>
        </p:txBody>
      </p:sp>
    </p:spTree>
    <p:extLst>
      <p:ext uri="{BB962C8B-B14F-4D97-AF65-F5344CB8AC3E}">
        <p14:creationId xmlns:p14="http://schemas.microsoft.com/office/powerpoint/2010/main" val="1679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863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Определение и применение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5600" y="1346200"/>
            <a:ext cx="10922000" cy="50673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i="1" dirty="0"/>
              <a:t>Прогнозирование</a:t>
            </a:r>
            <a:r>
              <a:rPr lang="ru-RU" dirty="0"/>
              <a:t> - установление функциональной зависимости между зависимыми и независимыми переменными.</a:t>
            </a:r>
          </a:p>
          <a:p>
            <a:pPr algn="just"/>
            <a:r>
              <a:rPr lang="ru-RU" i="1" dirty="0"/>
              <a:t>Прогнозирование</a:t>
            </a:r>
            <a:r>
              <a:rPr lang="ru-RU" dirty="0"/>
              <a:t> является распространенной и востребованной задачей во многих областях человеческой деятельности. В результате </a:t>
            </a:r>
            <a:r>
              <a:rPr lang="ru-RU" i="1" dirty="0"/>
              <a:t>прогнозирования</a:t>
            </a:r>
            <a:r>
              <a:rPr lang="ru-RU" dirty="0"/>
              <a:t> уменьшается риск принятия неверных, необоснованных или субъективных решений.</a:t>
            </a:r>
          </a:p>
          <a:p>
            <a:pPr algn="just"/>
            <a:r>
              <a:rPr lang="ru-RU" dirty="0"/>
              <a:t>Примеры его задач: </a:t>
            </a:r>
            <a:endParaRPr lang="ru-RU" dirty="0" smtClean="0"/>
          </a:p>
          <a:p>
            <a:pPr indent="304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/>
              <a:t>прогноз </a:t>
            </a:r>
            <a:r>
              <a:rPr lang="ru-RU" dirty="0"/>
              <a:t>движения денежных средств</a:t>
            </a:r>
            <a:r>
              <a:rPr lang="ru-RU" dirty="0" smtClean="0"/>
              <a:t>,</a:t>
            </a:r>
          </a:p>
          <a:p>
            <a:pPr indent="304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 </a:t>
            </a:r>
            <a:r>
              <a:rPr lang="ru-RU" i="1" dirty="0"/>
              <a:t>прогнозирование</a:t>
            </a:r>
            <a:r>
              <a:rPr lang="ru-RU" dirty="0"/>
              <a:t> урожайности </a:t>
            </a:r>
            <a:r>
              <a:rPr lang="ru-RU" dirty="0" smtClean="0"/>
              <a:t>агрокультуры</a:t>
            </a:r>
          </a:p>
          <a:p>
            <a:pPr indent="304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 smtClean="0"/>
              <a:t>прогнозирование</a:t>
            </a:r>
            <a:r>
              <a:rPr lang="ru-RU" dirty="0"/>
              <a:t> финансовой устойчивости предприятия.</a:t>
            </a:r>
          </a:p>
          <a:p>
            <a:pPr algn="just"/>
            <a:r>
              <a:rPr lang="ru-RU" dirty="0"/>
              <a:t>Типичной в сфере маркетинга является задача </a:t>
            </a:r>
            <a:r>
              <a:rPr lang="ru-RU" i="1" dirty="0"/>
              <a:t>прогнозирования</a:t>
            </a:r>
            <a:r>
              <a:rPr lang="ru-RU" dirty="0"/>
              <a:t> рынков (</a:t>
            </a:r>
            <a:r>
              <a:rPr lang="ru-RU" dirty="0" err="1"/>
              <a:t>market</a:t>
            </a:r>
            <a:r>
              <a:rPr lang="ru-RU" dirty="0"/>
              <a:t> </a:t>
            </a:r>
            <a:r>
              <a:rPr lang="ru-RU" i="1" dirty="0" err="1"/>
              <a:t>forecasting</a:t>
            </a:r>
            <a:r>
              <a:rPr lang="ru-RU" dirty="0"/>
              <a:t>). В результате решения данной задачи оцениваются перспективы развития конъюнктуры определенного рынка, изменения рыночных условий на будущие периоды, определяются тенденции рынка (структурные изменения, потребности покупателей, изменения цен).</a:t>
            </a:r>
          </a:p>
          <a:p>
            <a:pPr marL="0" indent="0" algn="just">
              <a:buNone/>
            </a:pPr>
            <a:r>
              <a:rPr lang="ru-RU" dirty="0" smtClean="0"/>
              <a:t>     практические </a:t>
            </a:r>
            <a:r>
              <a:rPr lang="ru-RU" dirty="0"/>
              <a:t>задачи: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прогноз продаж товаров (например, с целью определения нормы товарного запаса);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/>
              <a:t>прогнозирование</a:t>
            </a:r>
            <a:r>
              <a:rPr lang="ru-RU" dirty="0"/>
              <a:t> продаж товаров, оказывающих влияние друг на друга;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прогноз продаж в зависимости от внешних факторов.</a:t>
            </a:r>
          </a:p>
          <a:p>
            <a:pPr algn="just"/>
            <a:r>
              <a:rPr lang="ru-RU" dirty="0" smtClean="0"/>
              <a:t>Медицина, фармакология; и даже политическое</a:t>
            </a:r>
            <a:r>
              <a:rPr lang="ru-RU" dirty="0"/>
              <a:t> </a:t>
            </a:r>
            <a:r>
              <a:rPr lang="ru-RU" i="1" dirty="0"/>
              <a:t>прогнозирование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В самых общих чертах решение задачи </a:t>
            </a:r>
            <a:r>
              <a:rPr lang="ru-RU" i="1" dirty="0"/>
              <a:t>прогнозирования</a:t>
            </a:r>
            <a:r>
              <a:rPr lang="ru-RU" dirty="0"/>
              <a:t> сводится к решению таких подзадач:</a:t>
            </a:r>
          </a:p>
          <a:p>
            <a:pPr indent="393700" algn="just">
              <a:buNone/>
            </a:pPr>
            <a:r>
              <a:rPr lang="ru-RU" dirty="0"/>
              <a:t>выбор модели </a:t>
            </a:r>
            <a:r>
              <a:rPr lang="ru-RU" i="1" dirty="0"/>
              <a:t>прогнозирования</a:t>
            </a:r>
            <a:r>
              <a:rPr lang="ru-RU" dirty="0"/>
              <a:t> ;</a:t>
            </a:r>
          </a:p>
          <a:p>
            <a:pPr indent="393700" algn="just">
              <a:buNone/>
            </a:pPr>
            <a:r>
              <a:rPr lang="ru-RU" dirty="0"/>
              <a:t>анализ адекватности и точности построенного прогноза.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49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133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Сравнение задач прогнозирования и классификации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3100" y="1231900"/>
            <a:ext cx="10604500" cy="51181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i="1" dirty="0" smtClean="0"/>
              <a:t>Прогнозирование</a:t>
            </a:r>
            <a:r>
              <a:rPr lang="ru-RU" b="1" dirty="0"/>
              <a:t> сходно </a:t>
            </a:r>
            <a:r>
              <a:rPr lang="ru-RU" dirty="0"/>
              <a:t>с задачей классификации.</a:t>
            </a:r>
          </a:p>
          <a:p>
            <a:pPr algn="just"/>
            <a:r>
              <a:rPr lang="ru-RU" dirty="0"/>
              <a:t>Многие методы </a:t>
            </a:r>
            <a:r>
              <a:rPr lang="ru-RU" i="1" dirty="0" err="1"/>
              <a:t>Data</a:t>
            </a:r>
            <a:r>
              <a:rPr lang="ru-RU" i="1" dirty="0"/>
              <a:t> </a:t>
            </a:r>
            <a:r>
              <a:rPr lang="ru-RU" i="1" dirty="0" err="1"/>
              <a:t>Mining</a:t>
            </a:r>
            <a:r>
              <a:rPr lang="ru-RU" dirty="0"/>
              <a:t> используются для решения задач классификации и </a:t>
            </a:r>
            <a:r>
              <a:rPr lang="ru-RU" i="1" dirty="0"/>
              <a:t>прогнозирования</a:t>
            </a:r>
            <a:r>
              <a:rPr lang="ru-RU" dirty="0"/>
              <a:t>. Это, например, линейная регрессия, нейронные сети, деревья решений (которые иногда так и называют - деревья </a:t>
            </a:r>
            <a:r>
              <a:rPr lang="ru-RU" i="1" dirty="0"/>
              <a:t>прогнозирования</a:t>
            </a:r>
            <a:r>
              <a:rPr lang="ru-RU" dirty="0"/>
              <a:t> и классификации).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Сходство Задачи </a:t>
            </a:r>
            <a:r>
              <a:rPr lang="ru-RU" dirty="0"/>
              <a:t>классификации и </a:t>
            </a:r>
            <a:r>
              <a:rPr lang="ru-RU" i="1" dirty="0"/>
              <a:t>прогнозирования</a:t>
            </a:r>
            <a:r>
              <a:rPr lang="ru-RU" dirty="0"/>
              <a:t> </a:t>
            </a:r>
            <a:endParaRPr lang="ru-RU" dirty="0" smtClean="0"/>
          </a:p>
          <a:p>
            <a:pPr marL="723900" indent="0" algn="just">
              <a:spcBef>
                <a:spcPts val="0"/>
              </a:spcBef>
              <a:buNone/>
            </a:pPr>
            <a:r>
              <a:rPr lang="ru-RU" dirty="0" smtClean="0"/>
              <a:t>При </a:t>
            </a:r>
            <a:r>
              <a:rPr lang="ru-RU" dirty="0"/>
              <a:t>решении обеих задач используется двухэтапный процесс построения модели на основе обучающего набора и ее использования для предсказания неизвестных значений зависимой переменной.</a:t>
            </a:r>
          </a:p>
          <a:p>
            <a:pPr algn="just">
              <a:spcBef>
                <a:spcPts val="0"/>
              </a:spcBef>
            </a:pPr>
            <a:r>
              <a:rPr lang="ru-RU" dirty="0"/>
              <a:t>Различие задач классификации и </a:t>
            </a:r>
            <a:r>
              <a:rPr lang="ru-RU" i="1" dirty="0" smtClean="0"/>
              <a:t>прогнозирования</a:t>
            </a:r>
          </a:p>
          <a:p>
            <a:pPr marL="723900" indent="0" algn="just">
              <a:spcBef>
                <a:spcPts val="0"/>
              </a:spcBef>
              <a:buNone/>
            </a:pPr>
            <a:r>
              <a:rPr lang="ru-RU" dirty="0" smtClean="0"/>
              <a:t>первой </a:t>
            </a:r>
            <a:r>
              <a:rPr lang="ru-RU" dirty="0"/>
              <a:t>задаче предсказывается </a:t>
            </a:r>
            <a:r>
              <a:rPr lang="ru-RU" i="1" dirty="0"/>
              <a:t>класс</a:t>
            </a:r>
            <a:r>
              <a:rPr lang="ru-RU" dirty="0"/>
              <a:t> зависимой переменной, а во второй - числовые значения зависимой переменной, пропущенные или неизвестные (относящиеся к будущему).</a:t>
            </a:r>
          </a:p>
          <a:p>
            <a:pPr algn="just"/>
            <a:r>
              <a:rPr lang="ru-RU" dirty="0" smtClean="0"/>
              <a:t>Пример: </a:t>
            </a:r>
          </a:p>
          <a:p>
            <a:pPr marL="177800" indent="0" algn="just">
              <a:spcBef>
                <a:spcPts val="0"/>
              </a:spcBef>
              <a:buNone/>
            </a:pPr>
            <a:r>
              <a:rPr lang="ru-RU" dirty="0" smtClean="0"/>
              <a:t>туристическое агентство, мы </a:t>
            </a:r>
            <a:r>
              <a:rPr lang="ru-RU" dirty="0"/>
              <a:t>можем сказать, что определения класса клиента является решением задачи классификации, а </a:t>
            </a:r>
            <a:r>
              <a:rPr lang="ru-RU" i="1" dirty="0"/>
              <a:t>прогнозирование</a:t>
            </a:r>
            <a:r>
              <a:rPr lang="ru-RU" dirty="0"/>
              <a:t> дохода, который принесет этот клиент в будущем году, будет решением задачи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34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847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Прогнозирование и временные ряды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5000" y="1371600"/>
            <a:ext cx="10642600" cy="48387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/>
              <a:t>Основой для </a:t>
            </a:r>
            <a:r>
              <a:rPr lang="ru-RU" b="1" i="1" dirty="0"/>
              <a:t>прогнозирования</a:t>
            </a:r>
            <a:r>
              <a:rPr lang="ru-RU" dirty="0"/>
              <a:t> служит историческая </a:t>
            </a:r>
            <a:r>
              <a:rPr lang="ru-RU" i="1" dirty="0"/>
              <a:t>информация</a:t>
            </a:r>
            <a:r>
              <a:rPr lang="ru-RU" dirty="0"/>
              <a:t>, хранящаяся в базе данных в виде </a:t>
            </a:r>
            <a:r>
              <a:rPr lang="ru-RU" i="1" dirty="0"/>
              <a:t>временных рядов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Приведем </a:t>
            </a:r>
            <a:r>
              <a:rPr lang="ru-RU" b="1" dirty="0"/>
              <a:t>два</a:t>
            </a:r>
            <a:r>
              <a:rPr lang="ru-RU" dirty="0"/>
              <a:t> принципиальных </a:t>
            </a:r>
            <a:r>
              <a:rPr lang="ru-RU" b="1" dirty="0"/>
              <a:t>отличия</a:t>
            </a:r>
            <a:r>
              <a:rPr lang="ru-RU" dirty="0"/>
              <a:t> </a:t>
            </a:r>
            <a:r>
              <a:rPr lang="ru-RU" i="1" dirty="0"/>
              <a:t>временного ряда</a:t>
            </a:r>
            <a:r>
              <a:rPr lang="ru-RU" dirty="0"/>
              <a:t> от простой последовательности наблюдений: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Члены </a:t>
            </a:r>
            <a:r>
              <a:rPr lang="ru-RU" i="1" dirty="0"/>
              <a:t>временного ряда</a:t>
            </a:r>
            <a:r>
              <a:rPr lang="ru-RU" dirty="0"/>
              <a:t>, в отличие от элементов </a:t>
            </a:r>
            <a:r>
              <a:rPr lang="ru-RU" i="1" dirty="0"/>
              <a:t>случайной выборки</a:t>
            </a:r>
            <a:r>
              <a:rPr lang="ru-RU" dirty="0"/>
              <a:t>, не являются статистически независимыми.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Члены </a:t>
            </a:r>
            <a:r>
              <a:rPr lang="ru-RU" i="1" dirty="0"/>
              <a:t>временного ряда</a:t>
            </a:r>
            <a:r>
              <a:rPr lang="ru-RU" dirty="0"/>
              <a:t> не являются одинаково распределенными.</a:t>
            </a:r>
          </a:p>
          <a:p>
            <a:pPr algn="just"/>
            <a:r>
              <a:rPr lang="ru-RU" b="1" i="1" dirty="0"/>
              <a:t>Временной ряд</a:t>
            </a:r>
            <a:r>
              <a:rPr lang="ru-RU" dirty="0"/>
              <a:t> - последовательность наблюдаемых значений какого-либо признака, упорядоченных в неслучайные моменты времени.</a:t>
            </a:r>
          </a:p>
          <a:p>
            <a:pPr algn="just"/>
            <a:r>
              <a:rPr lang="ru-RU" dirty="0"/>
              <a:t>Отличием анализа </a:t>
            </a:r>
            <a:r>
              <a:rPr lang="ru-RU" i="1" dirty="0"/>
              <a:t>временных рядов</a:t>
            </a:r>
            <a:r>
              <a:rPr lang="ru-RU" dirty="0"/>
              <a:t> от анализа случайных выборок является предположение о равных промежутках времени между наблюдениями и их хронологический порядок. Привязка наблюдений ко времени играет здесь ключевую роль, тогда как при анализе </a:t>
            </a:r>
            <a:r>
              <a:rPr lang="ru-RU" i="1" dirty="0"/>
              <a:t>случайной выборки</a:t>
            </a:r>
            <a:r>
              <a:rPr lang="ru-RU" dirty="0"/>
              <a:t> она не имеет никакого значения.</a:t>
            </a:r>
          </a:p>
          <a:p>
            <a:pPr marL="0" indent="0" algn="just">
              <a:buNone/>
            </a:pPr>
            <a:r>
              <a:rPr lang="ru-RU" dirty="0" smtClean="0"/>
              <a:t>пример</a:t>
            </a:r>
            <a:r>
              <a:rPr lang="ru-RU" dirty="0"/>
              <a:t> </a:t>
            </a:r>
            <a:r>
              <a:rPr lang="ru-RU" i="1" dirty="0"/>
              <a:t>временного ряда</a:t>
            </a:r>
            <a:r>
              <a:rPr lang="ru-RU" dirty="0"/>
              <a:t> - данные биржевых торгов.</a:t>
            </a:r>
          </a:p>
          <a:p>
            <a:pPr marL="266700" indent="0" algn="just">
              <a:spcBef>
                <a:spcPts val="0"/>
              </a:spcBef>
              <a:buNone/>
            </a:pPr>
            <a:r>
              <a:rPr lang="ru-RU" i="1" dirty="0"/>
              <a:t>Информация</a:t>
            </a:r>
            <a:r>
              <a:rPr lang="ru-RU" dirty="0"/>
              <a:t>, накопленная в разнообразных базах данных предприятия, является </a:t>
            </a:r>
            <a:r>
              <a:rPr lang="ru-RU" i="1" dirty="0"/>
              <a:t>временными рядами</a:t>
            </a:r>
            <a:r>
              <a:rPr lang="ru-RU" dirty="0"/>
              <a:t>, если она расположена в хронологическом порядке и произведена в последовательные моменты времени.</a:t>
            </a:r>
          </a:p>
          <a:p>
            <a:pPr algn="just"/>
            <a:r>
              <a:rPr lang="ru-RU" i="1" dirty="0"/>
              <a:t>Анализ</a:t>
            </a:r>
            <a:r>
              <a:rPr lang="ru-RU" dirty="0"/>
              <a:t> </a:t>
            </a:r>
            <a:r>
              <a:rPr lang="ru-RU" i="1" dirty="0"/>
              <a:t>временного ряда</a:t>
            </a:r>
            <a:r>
              <a:rPr lang="ru-RU" dirty="0"/>
              <a:t> осуществляется с целью: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определения природы ряда;</a:t>
            </a:r>
          </a:p>
          <a:p>
            <a:pPr indent="381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/>
              <a:t>прогнозирования</a:t>
            </a:r>
            <a:r>
              <a:rPr lang="ru-RU" dirty="0"/>
              <a:t> будущих значений ряда.</a:t>
            </a:r>
          </a:p>
          <a:p>
            <a:pPr algn="just"/>
            <a:r>
              <a:rPr lang="ru-RU" dirty="0"/>
              <a:t>В процессе определения структуры и закономерностей </a:t>
            </a:r>
            <a:r>
              <a:rPr lang="ru-RU" i="1" dirty="0"/>
              <a:t>временного ряда</a:t>
            </a:r>
            <a:r>
              <a:rPr lang="ru-RU" dirty="0"/>
              <a:t> предполагается обнаружение</a:t>
            </a:r>
            <a:r>
              <a:rPr lang="ru-RU" dirty="0" smtClean="0"/>
              <a:t>:</a:t>
            </a:r>
          </a:p>
          <a:p>
            <a:pPr indent="-50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шумов и выбросов</a:t>
            </a:r>
            <a:r>
              <a:rPr lang="ru-RU" dirty="0" smtClean="0"/>
              <a:t>,</a:t>
            </a:r>
          </a:p>
          <a:p>
            <a:pPr indent="-50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 </a:t>
            </a:r>
            <a:r>
              <a:rPr lang="ru-RU" i="1" dirty="0"/>
              <a:t>тренда</a:t>
            </a:r>
            <a:r>
              <a:rPr lang="ru-RU" dirty="0" smtClean="0"/>
              <a:t>,</a:t>
            </a:r>
          </a:p>
          <a:p>
            <a:pPr indent="-50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 smtClean="0"/>
              <a:t>сезонной </a:t>
            </a:r>
            <a:r>
              <a:rPr lang="ru-RU" i="1" dirty="0"/>
              <a:t>компоненты</a:t>
            </a:r>
            <a:r>
              <a:rPr lang="ru-RU" dirty="0" smtClean="0"/>
              <a:t>,</a:t>
            </a:r>
          </a:p>
          <a:p>
            <a:pPr indent="-508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 smtClean="0"/>
              <a:t>циклической </a:t>
            </a:r>
            <a:r>
              <a:rPr lang="ru-RU" i="1" dirty="0"/>
              <a:t>компоненты</a:t>
            </a:r>
            <a:r>
              <a:rPr lang="ru-RU" dirty="0"/>
              <a:t>. </a:t>
            </a:r>
            <a:endParaRPr lang="ru-RU" dirty="0" smtClean="0"/>
          </a:p>
          <a:p>
            <a:pPr algn="just"/>
            <a:r>
              <a:rPr lang="ru-RU" i="1" dirty="0" smtClean="0"/>
              <a:t>Определение</a:t>
            </a:r>
            <a:r>
              <a:rPr lang="ru-RU" dirty="0"/>
              <a:t> природы </a:t>
            </a:r>
            <a:r>
              <a:rPr lang="ru-RU" i="1" dirty="0"/>
              <a:t>временного ряда</a:t>
            </a:r>
            <a:r>
              <a:rPr lang="ru-RU" dirty="0"/>
              <a:t> может быть использовано как своеобразная "разведка" данных. </a:t>
            </a:r>
            <a:r>
              <a:rPr lang="ru-RU" i="1" dirty="0"/>
              <a:t>Знание</a:t>
            </a:r>
            <a:r>
              <a:rPr lang="ru-RU" dirty="0"/>
              <a:t> аналитика о наличии </a:t>
            </a:r>
            <a:r>
              <a:rPr lang="ru-RU" i="1" dirty="0"/>
              <a:t>сезонной компоненты</a:t>
            </a:r>
            <a:r>
              <a:rPr lang="ru-RU" dirty="0"/>
              <a:t> необходимо, например, для определения количества записей выборки, которое должно принимать участие в построении прогноза.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612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180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Тренд, сезонность и цикл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736600"/>
            <a:ext cx="10363826" cy="5689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/>
              <a:t>Трендом</a:t>
            </a:r>
            <a:r>
              <a:rPr lang="ru-RU" dirty="0"/>
              <a:t> называют неслучайную функцию, которая формируется под действием общих или долговременных тенденций, влияющих на </a:t>
            </a:r>
            <a:r>
              <a:rPr lang="ru-RU" i="1" dirty="0"/>
              <a:t>временной ряд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Пример:  тенденцией </a:t>
            </a:r>
            <a:r>
              <a:rPr lang="ru-RU" dirty="0"/>
              <a:t>может </a:t>
            </a:r>
            <a:r>
              <a:rPr lang="ru-RU" dirty="0" smtClean="0"/>
              <a:t>выступать фактор </a:t>
            </a:r>
            <a:r>
              <a:rPr lang="ru-RU" dirty="0"/>
              <a:t>роста исследуемого рынка.</a:t>
            </a:r>
          </a:p>
          <a:p>
            <a:pPr algn="just"/>
            <a:r>
              <a:rPr lang="ru-RU" dirty="0"/>
              <a:t>Автоматического способа обнаружения </a:t>
            </a:r>
            <a:r>
              <a:rPr lang="ru-RU" i="1" dirty="0"/>
              <a:t>трендов</a:t>
            </a:r>
            <a:r>
              <a:rPr lang="ru-RU" dirty="0"/>
              <a:t> во </a:t>
            </a:r>
            <a:r>
              <a:rPr lang="ru-RU" i="1" dirty="0"/>
              <a:t>временных рядах</a:t>
            </a:r>
            <a:r>
              <a:rPr lang="ru-RU" dirty="0"/>
              <a:t> не существует. Но если </a:t>
            </a:r>
            <a:r>
              <a:rPr lang="ru-RU" i="1" dirty="0"/>
              <a:t>временной ряд</a:t>
            </a:r>
            <a:r>
              <a:rPr lang="ru-RU" dirty="0"/>
              <a:t> включает монотонный </a:t>
            </a:r>
            <a:r>
              <a:rPr lang="ru-RU" i="1" dirty="0"/>
              <a:t>тренд</a:t>
            </a:r>
            <a:r>
              <a:rPr lang="ru-RU" dirty="0"/>
              <a:t> (т.е. отмечено его устойчивое возрастание или устойчивое убывание), анализировать </a:t>
            </a:r>
            <a:r>
              <a:rPr lang="ru-RU" i="1" dirty="0"/>
              <a:t>временной ряд</a:t>
            </a:r>
            <a:r>
              <a:rPr lang="ru-RU" dirty="0"/>
              <a:t> в большинстве случаев нетрудно.</a:t>
            </a:r>
          </a:p>
          <a:p>
            <a:pPr algn="just"/>
            <a:r>
              <a:rPr lang="ru-RU" dirty="0" smtClean="0"/>
              <a:t>2 постановки задач </a:t>
            </a:r>
            <a:r>
              <a:rPr lang="ru-RU" i="1" dirty="0" smtClean="0"/>
              <a:t>прогнозирования:</a:t>
            </a:r>
          </a:p>
          <a:p>
            <a:pPr marL="266700" indent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i="1" dirty="0" smtClean="0"/>
              <a:t>прогнозирование</a:t>
            </a:r>
            <a:r>
              <a:rPr lang="ru-RU" dirty="0"/>
              <a:t> </a:t>
            </a:r>
            <a:r>
              <a:rPr lang="ru-RU" dirty="0" err="1"/>
              <a:t>односерийных</a:t>
            </a:r>
            <a:r>
              <a:rPr lang="ru-RU" dirty="0"/>
              <a:t> </a:t>
            </a:r>
            <a:r>
              <a:rPr lang="ru-RU" dirty="0" smtClean="0"/>
              <a:t>рядов </a:t>
            </a:r>
            <a:r>
              <a:rPr lang="ru-RU" dirty="0"/>
              <a:t>задачи построения прогноза одной переменной по ретроспективным данным только этой переменной, без учета влияния других переменных и факторов.</a:t>
            </a:r>
          </a:p>
          <a:p>
            <a:pPr marL="266700" indent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и </a:t>
            </a:r>
            <a:r>
              <a:rPr lang="ru-RU" i="1" dirty="0"/>
              <a:t>прогнозирование</a:t>
            </a:r>
            <a:r>
              <a:rPr lang="ru-RU" dirty="0"/>
              <a:t> </a:t>
            </a:r>
            <a:r>
              <a:rPr lang="ru-RU" dirty="0" err="1"/>
              <a:t>мультисерийных</a:t>
            </a:r>
            <a:r>
              <a:rPr lang="ru-RU" dirty="0"/>
              <a:t>, или взаимовлияющих, рядов</a:t>
            </a:r>
            <a:r>
              <a:rPr lang="ru-RU" dirty="0" smtClean="0"/>
              <a:t>. </a:t>
            </a:r>
            <a:r>
              <a:rPr lang="ru-RU" dirty="0"/>
              <a:t>включает задачи анализа, где необходимо учитывать взаимовлияющие факторы на одну или несколько переменных.</a:t>
            </a:r>
          </a:p>
          <a:p>
            <a:pPr algn="just"/>
            <a:r>
              <a:rPr lang="ru-RU" dirty="0" smtClean="0"/>
              <a:t>ряды </a:t>
            </a:r>
            <a:r>
              <a:rPr lang="ru-RU" dirty="0"/>
              <a:t>также бывают сезонными и несезонными</a:t>
            </a:r>
            <a:r>
              <a:rPr lang="ru-RU" dirty="0" smtClean="0"/>
              <a:t>. Если временной ряд сезонный, то есть такая </a:t>
            </a:r>
            <a:r>
              <a:rPr lang="ru-RU" dirty="0"/>
              <a:t>составляющей как сезонность, т.е. включение </a:t>
            </a:r>
            <a:r>
              <a:rPr lang="ru-RU" i="1" dirty="0"/>
              <a:t>сезонной компоненты</a:t>
            </a:r>
            <a:r>
              <a:rPr lang="ru-RU" dirty="0"/>
              <a:t>.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dirty="0"/>
              <a:t>Сезонная составляющая </a:t>
            </a:r>
            <a:r>
              <a:rPr lang="ru-RU" i="1" dirty="0"/>
              <a:t>временного ряда</a:t>
            </a:r>
            <a:r>
              <a:rPr lang="ru-RU" dirty="0"/>
              <a:t> является периодически повторяющейся компонентой </a:t>
            </a:r>
            <a:r>
              <a:rPr lang="ru-RU" i="1" dirty="0"/>
              <a:t>временного ряда</a:t>
            </a:r>
            <a:r>
              <a:rPr lang="ru-RU" dirty="0"/>
              <a:t>.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dirty="0"/>
              <a:t>Свойство сезонности означает, что через примерно равные промежутки времени форма кривой, которая описывает поведение зависимой переменной, повторяет свои характерные очертания.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dirty="0"/>
              <a:t>Свойство сезонности важно при определении количества ретроспективных данных, которые будут использоваться для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407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15901"/>
            <a:ext cx="10364451" cy="5079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13774" y="1092200"/>
            <a:ext cx="5106026" cy="4698999"/>
          </a:xfrm>
        </p:spPr>
        <p:txBody>
          <a:bodyPr/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cap="none" dirty="0" smtClean="0">
                <a:solidFill>
                  <a:srgbClr val="000000"/>
                </a:solidFill>
                <a:latin typeface="lucida grande"/>
              </a:rPr>
              <a:t>Фрагмент </a:t>
            </a:r>
            <a:r>
              <a:rPr lang="ru-RU" altLang="ru-RU" cap="none" dirty="0">
                <a:solidFill>
                  <a:srgbClr val="000000"/>
                </a:solidFill>
                <a:latin typeface="lucida grande"/>
              </a:rPr>
              <a:t>ряда, </a:t>
            </a:r>
            <a:r>
              <a:rPr lang="ru-RU" altLang="ru-RU" cap="none" dirty="0" smtClean="0">
                <a:solidFill>
                  <a:srgbClr val="000000"/>
                </a:solidFill>
                <a:latin typeface="lucida grande"/>
              </a:rPr>
              <a:t>иллюстрирует </a:t>
            </a:r>
            <a:r>
              <a:rPr lang="ru-RU" altLang="ru-RU" cap="none" dirty="0">
                <a:solidFill>
                  <a:srgbClr val="000000"/>
                </a:solidFill>
                <a:latin typeface="lucida grande"/>
              </a:rPr>
              <a:t>поведение переменной "объемы продажи товара Х" за период, составляющий один месяц. При изучении кривой, приведенной на рисунке, аналитик не может сделать предположений относительно повторяемости формы кривой через равные промежутки времени.</a:t>
            </a:r>
            <a:endParaRPr lang="ru-RU" altLang="ru-RU" sz="3200" cap="none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cap="none" dirty="0">
                <a:solidFill>
                  <a:srgbClr val="000000"/>
                </a:solidFill>
                <a:latin typeface="lucida grande"/>
              </a:rPr>
              <a:t>  </a:t>
            </a:r>
            <a:endParaRPr lang="ru-RU" altLang="ru-RU" sz="26200" cap="none" dirty="0">
              <a:solidFill>
                <a:srgbClr val="000000"/>
              </a:solidFill>
              <a:latin typeface="lucida grande"/>
            </a:endParaRP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725507"/>
            <a:ext cx="184731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lucida grande"/>
            </a:endParaRPr>
          </a:p>
        </p:txBody>
      </p:sp>
      <p:pic>
        <p:nvPicPr>
          <p:cNvPr id="1026" name="Picture 2" descr="Фрагмент временного ряда за сезонный пери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75" y="3695700"/>
            <a:ext cx="4877426" cy="209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рагмент временного ряда из 12-ти сезонных период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95700"/>
            <a:ext cx="5994400" cy="209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84900" y="109220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lucida grande"/>
              </a:rPr>
              <a:t>Однако при рассмотрении более продолжительного ряда (за 12 месяцев), </a:t>
            </a:r>
            <a:r>
              <a:rPr lang="ru-RU" dirty="0" smtClean="0">
                <a:solidFill>
                  <a:srgbClr val="000000"/>
                </a:solidFill>
                <a:latin typeface="lucida grande"/>
              </a:rPr>
              <a:t>можно </a:t>
            </a:r>
            <a:r>
              <a:rPr lang="ru-RU" dirty="0">
                <a:solidFill>
                  <a:srgbClr val="000000"/>
                </a:solidFill>
                <a:latin typeface="lucida grande"/>
              </a:rPr>
              <a:t>увидеть явное наличие </a:t>
            </a:r>
            <a:r>
              <a:rPr lang="ru-RU" i="1" dirty="0">
                <a:solidFill>
                  <a:srgbClr val="000000"/>
                </a:solidFill>
                <a:latin typeface="lucida grande"/>
              </a:rPr>
              <a:t>сезонной компоненты</a:t>
            </a:r>
            <a:r>
              <a:rPr lang="ru-RU" dirty="0">
                <a:solidFill>
                  <a:srgbClr val="000000"/>
                </a:solidFill>
                <a:latin typeface="lucida grande"/>
              </a:rPr>
              <a:t>. Следовательно, о сезонности продаж можно говорить только, когда рассматриваются данные за несколько месяцев.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95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498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для начала прогнозирования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913774" y="1447800"/>
            <a:ext cx="10363826" cy="4343399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dirty="0"/>
              <a:t>Что нужно прогнозировать?</a:t>
            </a:r>
          </a:p>
          <a:p>
            <a:pPr algn="just"/>
            <a:r>
              <a:rPr lang="ru-RU" dirty="0" smtClean="0"/>
              <a:t>мы </a:t>
            </a:r>
            <a:r>
              <a:rPr lang="ru-RU" dirty="0"/>
              <a:t>определяем переменные, которые будут прогнозироваться.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Пример: уровень </a:t>
            </a:r>
            <a:r>
              <a:rPr lang="ru-RU" dirty="0"/>
              <a:t>производства конкретного вида продукции в следующем квартале, прогноз суммы продажи этой продукции и т.д.</a:t>
            </a:r>
          </a:p>
          <a:p>
            <a:pPr algn="just"/>
            <a:r>
              <a:rPr lang="ru-RU" dirty="0"/>
              <a:t>При выборе переменных следует учитывать доступность ретроспективных данных, предпочтения лиц, принимающих решения, окончательную стоимость </a:t>
            </a:r>
            <a:r>
              <a:rPr lang="ru-RU" i="1" dirty="0" err="1"/>
              <a:t>Data</a:t>
            </a:r>
            <a:r>
              <a:rPr lang="ru-RU" i="1" dirty="0"/>
              <a:t> </a:t>
            </a:r>
            <a:r>
              <a:rPr lang="ru-RU" i="1" dirty="0" err="1"/>
              <a:t>Mining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Часто при решении задач </a:t>
            </a:r>
            <a:r>
              <a:rPr lang="ru-RU" i="1" dirty="0"/>
              <a:t>прогнозирования</a:t>
            </a:r>
            <a:r>
              <a:rPr lang="ru-RU" dirty="0"/>
              <a:t> возникает необходимость предсказания не самой переменной, а изменений ее значений.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449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84783"/>
          </a:xfrm>
        </p:spPr>
        <p:txBody>
          <a:bodyPr>
            <a:normAutofit fontScale="90000"/>
          </a:bodyPr>
          <a:lstStyle/>
          <a:p>
            <a:r>
              <a:rPr lang="ru-RU" dirty="0"/>
              <a:t>Вопросы для начала прогнозирования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104900"/>
            <a:ext cx="10363826" cy="468629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2. В </a:t>
            </a:r>
            <a:r>
              <a:rPr lang="ru-RU" dirty="0"/>
              <a:t>каких временных элементах (параметрах</a:t>
            </a:r>
            <a:r>
              <a:rPr lang="ru-RU" dirty="0" smtClean="0"/>
              <a:t>)?</a:t>
            </a:r>
          </a:p>
          <a:p>
            <a:pPr algn="just"/>
            <a:r>
              <a:rPr lang="ru-RU" dirty="0" smtClean="0"/>
              <a:t>определение </a:t>
            </a:r>
            <a:r>
              <a:rPr lang="ru-RU" dirty="0"/>
              <a:t>следующих параметров:</a:t>
            </a:r>
          </a:p>
          <a:p>
            <a:pPr marL="444500" indent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периода </a:t>
            </a:r>
            <a:r>
              <a:rPr lang="ru-RU" i="1" dirty="0"/>
              <a:t>прогнозирования</a:t>
            </a:r>
            <a:r>
              <a:rPr lang="ru-RU" dirty="0"/>
              <a:t> ;</a:t>
            </a:r>
          </a:p>
          <a:p>
            <a:pPr marL="444500" indent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горизонта </a:t>
            </a:r>
            <a:r>
              <a:rPr lang="ru-RU" i="1" dirty="0"/>
              <a:t>прогнозирования</a:t>
            </a:r>
            <a:r>
              <a:rPr lang="ru-RU" dirty="0"/>
              <a:t> ;</a:t>
            </a:r>
          </a:p>
          <a:p>
            <a:pPr marL="444500" indent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интервала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pPr algn="just"/>
            <a:r>
              <a:rPr lang="ru-RU" b="1" i="1" dirty="0"/>
              <a:t>Период прогнозирования</a:t>
            </a:r>
            <a:r>
              <a:rPr lang="ru-RU" dirty="0"/>
              <a:t> - основная единица времени, на которую делается прогноз.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Пример: мы </a:t>
            </a:r>
            <a:r>
              <a:rPr lang="ru-RU" dirty="0"/>
              <a:t>хотим узнать доход компании через месяц. Период </a:t>
            </a:r>
            <a:r>
              <a:rPr lang="ru-RU" i="1" dirty="0"/>
              <a:t>прогнозирования</a:t>
            </a:r>
            <a:r>
              <a:rPr lang="ru-RU" dirty="0"/>
              <a:t> для этой задачи - месяц.</a:t>
            </a:r>
          </a:p>
          <a:p>
            <a:pPr algn="just"/>
            <a:r>
              <a:rPr lang="ru-RU" b="1" i="1" dirty="0"/>
              <a:t>Горизонт прогнозирования</a:t>
            </a:r>
            <a:r>
              <a:rPr lang="ru-RU" dirty="0"/>
              <a:t> - это число периодов в будущем, которые покрывает прогноз.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Пример: </a:t>
            </a:r>
            <a:r>
              <a:rPr lang="ru-RU" dirty="0" smtClean="0"/>
              <a:t>Если </a:t>
            </a:r>
            <a:r>
              <a:rPr lang="ru-RU" dirty="0"/>
              <a:t>мы хотим узнать прогноз на 12 месяцев вперед с данными по каждому месяцу, то период </a:t>
            </a:r>
            <a:r>
              <a:rPr lang="ru-RU" i="1" dirty="0"/>
              <a:t>прогнозирования</a:t>
            </a:r>
            <a:r>
              <a:rPr lang="ru-RU" dirty="0"/>
              <a:t> в этой задаче - месяц, горизонт </a:t>
            </a:r>
            <a:r>
              <a:rPr lang="ru-RU" i="1" dirty="0"/>
              <a:t>прогнозирования</a:t>
            </a:r>
            <a:r>
              <a:rPr lang="ru-RU" dirty="0"/>
              <a:t> - 12 месяцев.</a:t>
            </a:r>
          </a:p>
          <a:p>
            <a:pPr algn="just"/>
            <a:r>
              <a:rPr lang="ru-RU" b="1" i="1" dirty="0"/>
              <a:t>Интервал прогнозирования</a:t>
            </a:r>
            <a:r>
              <a:rPr lang="ru-RU" dirty="0"/>
              <a:t> - частота, с которой делается новый прогноз.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i="1" dirty="0"/>
              <a:t>Интервал прогнозирования</a:t>
            </a:r>
            <a:r>
              <a:rPr lang="ru-RU" dirty="0"/>
              <a:t> может совпадать с периодом </a:t>
            </a:r>
            <a:r>
              <a:rPr lang="ru-RU" i="1" dirty="0"/>
              <a:t>прогнозирования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90141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197</TotalTime>
  <Words>231</Words>
  <Application>Microsoft Office PowerPoint</Application>
  <PresentationFormat>Широкоэкранный</PresentationFormat>
  <Paragraphs>110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lucida grande</vt:lpstr>
      <vt:lpstr>Tw Cen MT</vt:lpstr>
      <vt:lpstr>Wingdings</vt:lpstr>
      <vt:lpstr>Капля</vt:lpstr>
      <vt:lpstr>Задачи Data Mining.  Прогнозирование и визуализация</vt:lpstr>
      <vt:lpstr>Общие понятия </vt:lpstr>
      <vt:lpstr>Определение и применение</vt:lpstr>
      <vt:lpstr>Сравнение задач прогнозирования и классификации </vt:lpstr>
      <vt:lpstr>Прогнозирование и временные ряды </vt:lpstr>
      <vt:lpstr>Тренд, сезонность и цикл </vt:lpstr>
      <vt:lpstr>Пример</vt:lpstr>
      <vt:lpstr>Вопросы для начала прогнозирования</vt:lpstr>
      <vt:lpstr>Вопросы для начала прогнозирования</vt:lpstr>
      <vt:lpstr>Вопросы для начала прогнозирования</vt:lpstr>
      <vt:lpstr>Точность прогноза </vt:lpstr>
      <vt:lpstr>Виды прогнозов </vt:lpstr>
      <vt:lpstr>Задача визуализации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Data Mining.  Прогнозирование и визуализация</dc:title>
  <dc:creator>Елена Климова</dc:creator>
  <cp:lastModifiedBy>Елена Климова</cp:lastModifiedBy>
  <cp:revision>11</cp:revision>
  <dcterms:created xsi:type="dcterms:W3CDTF">2018-10-13T06:02:20Z</dcterms:created>
  <dcterms:modified xsi:type="dcterms:W3CDTF">2018-11-10T09:05:32Z</dcterms:modified>
</cp:coreProperties>
</file>